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9" r:id="rId3"/>
    <p:sldId id="406" r:id="rId4"/>
    <p:sldId id="405" r:id="rId5"/>
    <p:sldId id="296" r:id="rId6"/>
    <p:sldId id="364" r:id="rId7"/>
    <p:sldId id="386" r:id="rId8"/>
    <p:sldId id="387" r:id="rId9"/>
    <p:sldId id="388" r:id="rId10"/>
    <p:sldId id="389" r:id="rId11"/>
    <p:sldId id="391" r:id="rId12"/>
    <p:sldId id="315" r:id="rId13"/>
    <p:sldId id="393" r:id="rId14"/>
    <p:sldId id="304" r:id="rId15"/>
    <p:sldId id="375" r:id="rId16"/>
    <p:sldId id="376" r:id="rId17"/>
    <p:sldId id="377" r:id="rId18"/>
    <p:sldId id="390" r:id="rId19"/>
    <p:sldId id="385" r:id="rId20"/>
    <p:sldId id="401" r:id="rId21"/>
    <p:sldId id="392" r:id="rId22"/>
    <p:sldId id="311" r:id="rId23"/>
    <p:sldId id="379" r:id="rId24"/>
    <p:sldId id="380" r:id="rId25"/>
    <p:sldId id="307" r:id="rId26"/>
    <p:sldId id="399" r:id="rId27"/>
    <p:sldId id="396" r:id="rId28"/>
    <p:sldId id="400" r:id="rId29"/>
    <p:sldId id="397" r:id="rId30"/>
    <p:sldId id="398" r:id="rId31"/>
    <p:sldId id="394" r:id="rId32"/>
    <p:sldId id="404" r:id="rId33"/>
    <p:sldId id="402" r:id="rId3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D8CC437D-416D-49E6-9C9A-4936011044FF}">
          <p14:sldIdLst>
            <p14:sldId id="256"/>
          </p14:sldIdLst>
        </p14:section>
        <p14:section name="Who?" id="{76D315BB-B5EC-4604-B955-E4CCE0882292}">
          <p14:sldIdLst>
            <p14:sldId id="259"/>
            <p14:sldId id="406"/>
            <p14:sldId id="405"/>
          </p14:sldIdLst>
        </p14:section>
        <p14:section name="What?" id="{376094F3-EFDC-432A-B63B-C64C242D57B8}">
          <p14:sldIdLst>
            <p14:sldId id="296"/>
            <p14:sldId id="364"/>
            <p14:sldId id="386"/>
            <p14:sldId id="387"/>
            <p14:sldId id="388"/>
            <p14:sldId id="389"/>
            <p14:sldId id="391"/>
            <p14:sldId id="315"/>
          </p14:sldIdLst>
        </p14:section>
        <p14:section name="How?" id="{C1B64965-F3BE-47F8-9991-91FB8994F584}">
          <p14:sldIdLst>
            <p14:sldId id="393"/>
            <p14:sldId id="304"/>
            <p14:sldId id="375"/>
            <p14:sldId id="376"/>
            <p14:sldId id="377"/>
            <p14:sldId id="390"/>
            <p14:sldId id="385"/>
            <p14:sldId id="401"/>
            <p14:sldId id="392"/>
            <p14:sldId id="311"/>
            <p14:sldId id="379"/>
            <p14:sldId id="380"/>
            <p14:sldId id="307"/>
            <p14:sldId id="399"/>
            <p14:sldId id="396"/>
            <p14:sldId id="400"/>
            <p14:sldId id="397"/>
            <p14:sldId id="398"/>
            <p14:sldId id="394"/>
            <p14:sldId id="404"/>
            <p14:sldId id="40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6AF"/>
    <a:srgbClr val="2E75B6"/>
    <a:srgbClr val="5B9BD5"/>
    <a:srgbClr val="FF0000"/>
    <a:srgbClr val="A9D18E"/>
    <a:srgbClr val="FFFFFF"/>
    <a:srgbClr val="BFBFBF"/>
    <a:srgbClr val="FFC000"/>
    <a:srgbClr val="CBE7ED"/>
    <a:srgbClr val="DBC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E2518A-22CF-4141-A152-4A5ACE125D3B}" v="17" dt="2018-07-06T10:09:59.9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75464" autoAdjust="0"/>
  </p:normalViewPr>
  <p:slideViewPr>
    <p:cSldViewPr>
      <p:cViewPr varScale="1">
        <p:scale>
          <a:sx n="51" d="100"/>
          <a:sy n="51" d="100"/>
        </p:scale>
        <p:origin x="1712" y="44"/>
      </p:cViewPr>
      <p:guideLst/>
    </p:cSldViewPr>
  </p:slideViewPr>
  <p:outlineViewPr>
    <p:cViewPr>
      <p:scale>
        <a:sx n="33" d="100"/>
        <a:sy n="33" d="100"/>
      </p:scale>
      <p:origin x="0" y="-2236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285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EA7C3-44C1-4E03-81B9-28B982C5814C}" type="datetimeFigureOut">
              <a:rPr lang="es-ES" smtClean="0"/>
              <a:t>22/07/2018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65086-C4E6-4207-8C16-1B490D4FE20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9407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2F908-8903-401F-A0DB-1F1C3D2471DD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32BD7-5E1E-48E3-BB97-D4EC6965D8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650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850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5561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873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0922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66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295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07949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9798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3595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5009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72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1464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26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9420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2628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8082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22897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5181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0874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359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5576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8049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1374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7508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0486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112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690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947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3239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1758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210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9101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32BD7-5E1E-48E3-BB97-D4EC6965D86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4581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7126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75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6608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605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560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64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38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9521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367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76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022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AAEDA-8484-4454-96C5-1518D70A7628}" type="datetimeFigureOut">
              <a:rPr lang="en-GB" smtClean="0"/>
              <a:t>22/07/2018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96B416-BC48-4724-8F59-81EA36837BD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39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1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sv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1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1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sv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764704"/>
            <a:ext cx="8928992" cy="2232248"/>
          </a:xfrm>
        </p:spPr>
        <p:txBody>
          <a:bodyPr>
            <a:noAutofit/>
          </a:bodyPr>
          <a:lstStyle/>
          <a:p>
            <a:br>
              <a:rPr lang="en-GB" sz="6000" dirty="0"/>
            </a:br>
            <a:br>
              <a:rPr lang="en-GB" sz="6000" dirty="0"/>
            </a:br>
            <a:r>
              <a:rPr lang="en-GB" sz="6000" dirty="0"/>
              <a:t>“Competition, diversity and the benefits of chaos”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GB" sz="2400" dirty="0"/>
              <a:t>Pablo Rodríguez-Sánchez</a:t>
            </a:r>
          </a:p>
          <a:p>
            <a:r>
              <a:rPr lang="en-GB" sz="2400" dirty="0"/>
              <a:t>Wageningen University, The Netherlands</a:t>
            </a:r>
            <a:br>
              <a:rPr lang="en-GB" sz="2400" dirty="0"/>
            </a:br>
            <a:r>
              <a:rPr lang="fr-FR" sz="2400" dirty="0">
                <a:solidFill>
                  <a:srgbClr val="0070C0"/>
                </a:solidFill>
              </a:rPr>
              <a:t>pabrod.github.io</a:t>
            </a:r>
            <a:br>
              <a:rPr lang="fr-FR" sz="2400" dirty="0">
                <a:solidFill>
                  <a:schemeClr val="accent1">
                    <a:lumMod val="50000"/>
                  </a:schemeClr>
                </a:solidFill>
              </a:rPr>
            </a:br>
            <a:endParaRPr lang="en-GB" sz="2400" dirty="0"/>
          </a:p>
          <a:p>
            <a:r>
              <a:rPr lang="en-GB" sz="1400" dirty="0"/>
              <a:t>London, United Kingdom. July 2018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19502"/>
            <a:ext cx="9144000" cy="144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02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1D0167-BA49-4F64-B71B-54C443D44C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085184"/>
            <a:ext cx="9036496" cy="1613660"/>
          </a:xfrm>
          <a:prstGeom prst="rect">
            <a:avLst/>
          </a:prstGeom>
        </p:spPr>
      </p:pic>
      <p:pic>
        <p:nvPicPr>
          <p:cNvPr id="9" name="Picture 8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F0DD0EA7-AC4A-42A2-B285-C707674B7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0" y="1700808"/>
            <a:ext cx="12132838" cy="1733263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3923928" y="2636866"/>
            <a:ext cx="5148064" cy="4128256"/>
            <a:chOff x="3923928" y="2636866"/>
            <a:chExt cx="5148064" cy="4128256"/>
          </a:xfrm>
        </p:grpSpPr>
        <p:sp>
          <p:nvSpPr>
            <p:cNvPr id="15" name="Rectangle 14"/>
            <p:cNvSpPr/>
            <p:nvPr/>
          </p:nvSpPr>
          <p:spPr>
            <a:xfrm>
              <a:off x="3923928" y="2636866"/>
              <a:ext cx="5148064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510974" y="5901026"/>
              <a:ext cx="4561018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38798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r>
              <a:rPr lang="en-US" sz="2000" dirty="0"/>
              <a:t>Multispecies </a:t>
            </a:r>
            <a:r>
              <a:rPr lang="en-US" sz="2000" dirty="0" err="1"/>
              <a:t>Rosenzweig</a:t>
            </a:r>
            <a:r>
              <a:rPr lang="en-US" sz="2000" dirty="0"/>
              <a:t>-MacArthur dynamics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6B0B3399-385C-4B58-9EAD-F53F9F46DC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877" y="1658824"/>
            <a:ext cx="6324245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96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r>
              <a:rPr lang="en-US" sz="2000" dirty="0"/>
              <a:t>Possible dynamics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0374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4618"/>
            <a:ext cx="9144000" cy="4781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6450"/>
            <a:ext cx="9144000" cy="47815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2786"/>
            <a:ext cx="91440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74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How?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F7A155F-984D-4031-932B-4539D5BE0D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22" y="1825625"/>
            <a:ext cx="4048556" cy="404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9853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/>
              <a:t>Types of competition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157" y="2636912"/>
            <a:ext cx="8421686" cy="2160568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8B0CBF-8002-4958-A177-952BC3DBD6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616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The competition parameter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16289D-08AA-47E7-BEEF-3BCD86FA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896333"/>
            <a:ext cx="9144000" cy="620899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A056180-0B2D-4235-836A-657C8619B3E2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144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97DE40E-60F4-4934-A1DE-BC1B89B8B0D9}"/>
              </a:ext>
            </a:extLst>
          </p:cNvPr>
          <p:cNvSpPr txBox="1"/>
          <p:nvPr/>
        </p:nvSpPr>
        <p:spPr>
          <a:xfrm>
            <a:off x="8720455" y="5709428"/>
            <a:ext cx="1875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/>
              <a:t>ε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0390" y="1597676"/>
            <a:ext cx="3643219" cy="28993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0390" y="1593325"/>
            <a:ext cx="3654152" cy="29080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1433" y="1585408"/>
            <a:ext cx="3674048" cy="29239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9804" y="1592071"/>
            <a:ext cx="3657305" cy="291060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1432" y="1584877"/>
            <a:ext cx="3675383" cy="292499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60099" y="1617336"/>
            <a:ext cx="3641881" cy="2898330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A9C8C05-AEC1-4185-982B-0E1D41D71A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6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A Monte Carlo approach</a:t>
            </a:r>
            <a:br>
              <a:rPr lang="en-US" dirty="0">
                <a:solidFill>
                  <a:prstClr val="black"/>
                </a:solidFill>
              </a:rPr>
            </a:br>
            <a:endParaRPr lang="en-US" sz="2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16289D-08AA-47E7-BEEF-3BCD86FA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896333"/>
            <a:ext cx="9144000" cy="62089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FA66C3F-8DC0-4E95-AA92-63A51B73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275434"/>
            <a:ext cx="9144000" cy="62089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B79B144-9163-44C1-BD92-1FE1E27B8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654535"/>
            <a:ext cx="9144000" cy="6208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C05520-4354-442D-8D84-7345403FB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033636"/>
            <a:ext cx="9144000" cy="62089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BC99334-42F0-482D-A3A8-FB03930B7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2425643"/>
            <a:ext cx="9144000" cy="62089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987949-9842-4282-B641-33C2E04B1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1804744"/>
            <a:ext cx="9144000" cy="62089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77F98A-30CD-4AD2-831D-0B79A73181BF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144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168C84E-7308-4E06-A18E-04C67D766782}"/>
              </a:ext>
            </a:extLst>
          </p:cNvPr>
          <p:cNvSpPr txBox="1"/>
          <p:nvPr/>
        </p:nvSpPr>
        <p:spPr>
          <a:xfrm>
            <a:off x="8720455" y="5709428"/>
            <a:ext cx="1875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/>
              <a:t>ε</a:t>
            </a:r>
          </a:p>
        </p:txBody>
      </p:sp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D37E512-A61D-4653-BF29-8F5D12B0CF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5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A Monte Carlo approach</a:t>
            </a:r>
            <a:endParaRPr lang="en-US" sz="2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16289D-08AA-47E7-BEEF-3BCD86FA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896333"/>
            <a:ext cx="9144000" cy="62089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FA66C3F-8DC0-4E95-AA92-63A51B73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275434"/>
            <a:ext cx="9144000" cy="62089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B79B144-9163-44C1-BD92-1FE1E27B8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654535"/>
            <a:ext cx="9144000" cy="6208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C05520-4354-442D-8D84-7345403FB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033636"/>
            <a:ext cx="9144000" cy="62089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BC99334-42F0-482D-A3A8-FB03930B7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2425643"/>
            <a:ext cx="9144000" cy="62089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987949-9842-4282-B641-33C2E04B1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1804744"/>
            <a:ext cx="9144000" cy="62089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77F98A-30CD-4AD2-831D-0B79A73181BF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144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168C84E-7308-4E06-A18E-04C67D766782}"/>
              </a:ext>
            </a:extLst>
          </p:cNvPr>
          <p:cNvSpPr txBox="1"/>
          <p:nvPr/>
        </p:nvSpPr>
        <p:spPr>
          <a:xfrm>
            <a:off x="8720455" y="5709428"/>
            <a:ext cx="1875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/>
              <a:t>ε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29B936-B1D6-4647-8044-D24768F2A86F}"/>
              </a:ext>
            </a:extLst>
          </p:cNvPr>
          <p:cNvSpPr/>
          <p:nvPr/>
        </p:nvSpPr>
        <p:spPr>
          <a:xfrm>
            <a:off x="755576" y="4896332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147495-5D09-4B08-95B9-A0E27C33D9C4}"/>
              </a:ext>
            </a:extLst>
          </p:cNvPr>
          <p:cNvSpPr/>
          <p:nvPr/>
        </p:nvSpPr>
        <p:spPr>
          <a:xfrm>
            <a:off x="1508256" y="3722134"/>
            <a:ext cx="752680" cy="1219034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47D958-8E62-4B79-9475-88E7F94B200B}"/>
              </a:ext>
            </a:extLst>
          </p:cNvPr>
          <p:cNvSpPr/>
          <p:nvPr/>
        </p:nvSpPr>
        <p:spPr>
          <a:xfrm>
            <a:off x="2260936" y="4859598"/>
            <a:ext cx="786632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5EC853-A297-4B0A-8828-1B78E692348A}"/>
              </a:ext>
            </a:extLst>
          </p:cNvPr>
          <p:cNvSpPr/>
          <p:nvPr/>
        </p:nvSpPr>
        <p:spPr>
          <a:xfrm>
            <a:off x="3047568" y="4275434"/>
            <a:ext cx="788728" cy="1240733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8434C45-75A8-43D2-8FFB-1F04215938D5}"/>
              </a:ext>
            </a:extLst>
          </p:cNvPr>
          <p:cNvSpPr/>
          <p:nvPr/>
        </p:nvSpPr>
        <p:spPr>
          <a:xfrm>
            <a:off x="3836296" y="1804745"/>
            <a:ext cx="752680" cy="371142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D6171-92C8-4C4F-876E-1B8D57BBC2FF}"/>
              </a:ext>
            </a:extLst>
          </p:cNvPr>
          <p:cNvSpPr/>
          <p:nvPr/>
        </p:nvSpPr>
        <p:spPr>
          <a:xfrm>
            <a:off x="4588976" y="2449472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1235E6-CB28-4EEE-850C-05094811844F}"/>
              </a:ext>
            </a:extLst>
          </p:cNvPr>
          <p:cNvSpPr/>
          <p:nvPr/>
        </p:nvSpPr>
        <p:spPr>
          <a:xfrm>
            <a:off x="5341656" y="1801400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56C848-10F5-4898-9A86-D4991CA15959}"/>
              </a:ext>
            </a:extLst>
          </p:cNvPr>
          <p:cNvSpPr/>
          <p:nvPr/>
        </p:nvSpPr>
        <p:spPr>
          <a:xfrm>
            <a:off x="6094336" y="4258839"/>
            <a:ext cx="788728" cy="61983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7A6FF0-593B-4111-898D-2A0B652D91DA}"/>
              </a:ext>
            </a:extLst>
          </p:cNvPr>
          <p:cNvSpPr/>
          <p:nvPr/>
        </p:nvSpPr>
        <p:spPr>
          <a:xfrm>
            <a:off x="6883064" y="4894419"/>
            <a:ext cx="752680" cy="61614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6AFB4F-0524-48DF-8C1C-27D9448EAC38}"/>
              </a:ext>
            </a:extLst>
          </p:cNvPr>
          <p:cNvSpPr/>
          <p:nvPr/>
        </p:nvSpPr>
        <p:spPr>
          <a:xfrm>
            <a:off x="7635744" y="1803334"/>
            <a:ext cx="752680" cy="1265626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2D9D28-1BBB-4522-971A-DD7276A8EFD6}"/>
              </a:ext>
            </a:extLst>
          </p:cNvPr>
          <p:cNvSpPr/>
          <p:nvPr/>
        </p:nvSpPr>
        <p:spPr>
          <a:xfrm>
            <a:off x="8388424" y="3024125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798B84-D53D-4EEF-AA21-FEEBC1115B58}"/>
              </a:ext>
            </a:extLst>
          </p:cNvPr>
          <p:cNvSpPr/>
          <p:nvPr/>
        </p:nvSpPr>
        <p:spPr>
          <a:xfrm>
            <a:off x="2896" y="3058335"/>
            <a:ext cx="783736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ABE82D-0633-434C-A29D-D845D9FD4E2D}"/>
              </a:ext>
            </a:extLst>
          </p:cNvPr>
          <p:cNvSpPr/>
          <p:nvPr/>
        </p:nvSpPr>
        <p:spPr>
          <a:xfrm>
            <a:off x="2260936" y="3002290"/>
            <a:ext cx="786632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21695B6-66C1-401C-8E78-5908CA3127E2}"/>
              </a:ext>
            </a:extLst>
          </p:cNvPr>
          <p:cNvSpPr/>
          <p:nvPr/>
        </p:nvSpPr>
        <p:spPr>
          <a:xfrm>
            <a:off x="2280008" y="1805654"/>
            <a:ext cx="786632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006E161-C0AE-478E-B307-DB1BF7BB3CF5}"/>
              </a:ext>
            </a:extLst>
          </p:cNvPr>
          <p:cNvSpPr/>
          <p:nvPr/>
        </p:nvSpPr>
        <p:spPr>
          <a:xfrm>
            <a:off x="3047568" y="2426707"/>
            <a:ext cx="788728" cy="1240733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FDB9A45-E010-4B5E-8C37-08D740BD2507}"/>
              </a:ext>
            </a:extLst>
          </p:cNvPr>
          <p:cNvSpPr/>
          <p:nvPr/>
        </p:nvSpPr>
        <p:spPr>
          <a:xfrm>
            <a:off x="-2230" y="1808455"/>
            <a:ext cx="783736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84EA327-6CE0-482E-910A-097A76911B77}"/>
              </a:ext>
            </a:extLst>
          </p:cNvPr>
          <p:cNvSpPr/>
          <p:nvPr/>
        </p:nvSpPr>
        <p:spPr>
          <a:xfrm>
            <a:off x="0" y="4261464"/>
            <a:ext cx="783736" cy="6586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DCF60E4-E613-4A9E-8BDE-06B2A2ADA60B}"/>
              </a:ext>
            </a:extLst>
          </p:cNvPr>
          <p:cNvSpPr/>
          <p:nvPr/>
        </p:nvSpPr>
        <p:spPr>
          <a:xfrm>
            <a:off x="6084168" y="1800337"/>
            <a:ext cx="788728" cy="184468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49736C3-64AE-45E5-9ED1-B568360B890A}"/>
              </a:ext>
            </a:extLst>
          </p:cNvPr>
          <p:cNvSpPr/>
          <p:nvPr/>
        </p:nvSpPr>
        <p:spPr>
          <a:xfrm>
            <a:off x="6872896" y="3026479"/>
            <a:ext cx="752680" cy="61614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2CF8E3C-91B7-49C4-85F4-085C5C8FE4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5389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A Monte Carlo approach</a:t>
            </a:r>
            <a:endParaRPr lang="en-US" sz="2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16289D-08AA-47E7-BEEF-3BCD86FA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896333"/>
            <a:ext cx="9144000" cy="62089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FA66C3F-8DC0-4E95-AA92-63A51B73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275434"/>
            <a:ext cx="9144000" cy="62089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B79B144-9163-44C1-BD92-1FE1E27B8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654535"/>
            <a:ext cx="9144000" cy="6208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C05520-4354-442D-8D84-7345403FB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033636"/>
            <a:ext cx="9144000" cy="62089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BC99334-42F0-482D-A3A8-FB03930B7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2425643"/>
            <a:ext cx="9144000" cy="62089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987949-9842-4282-B641-33C2E04B1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1804744"/>
            <a:ext cx="9144000" cy="62089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77F98A-30CD-4AD2-831D-0B79A73181BF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144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168C84E-7308-4E06-A18E-04C67D766782}"/>
              </a:ext>
            </a:extLst>
          </p:cNvPr>
          <p:cNvSpPr txBox="1"/>
          <p:nvPr/>
        </p:nvSpPr>
        <p:spPr>
          <a:xfrm>
            <a:off x="8720455" y="5709428"/>
            <a:ext cx="1875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/>
              <a:t>ε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798B84-D53D-4EEF-AA21-FEEBC1115B58}"/>
              </a:ext>
            </a:extLst>
          </p:cNvPr>
          <p:cNvSpPr/>
          <p:nvPr/>
        </p:nvSpPr>
        <p:spPr>
          <a:xfrm>
            <a:off x="2896" y="3653473"/>
            <a:ext cx="752680" cy="186375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29B936-B1D6-4647-8044-D24768F2A86F}"/>
              </a:ext>
            </a:extLst>
          </p:cNvPr>
          <p:cNvSpPr/>
          <p:nvPr/>
        </p:nvSpPr>
        <p:spPr>
          <a:xfrm>
            <a:off x="755576" y="4896332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147495-5D09-4B08-95B9-A0E27C33D9C4}"/>
              </a:ext>
            </a:extLst>
          </p:cNvPr>
          <p:cNvSpPr/>
          <p:nvPr/>
        </p:nvSpPr>
        <p:spPr>
          <a:xfrm>
            <a:off x="1508256" y="4299263"/>
            <a:ext cx="752680" cy="1219034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47D958-8E62-4B79-9475-88E7F94B200B}"/>
              </a:ext>
            </a:extLst>
          </p:cNvPr>
          <p:cNvSpPr/>
          <p:nvPr/>
        </p:nvSpPr>
        <p:spPr>
          <a:xfrm>
            <a:off x="2260936" y="3654536"/>
            <a:ext cx="786632" cy="1863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5EC853-A297-4B0A-8828-1B78E692348A}"/>
              </a:ext>
            </a:extLst>
          </p:cNvPr>
          <p:cNvSpPr/>
          <p:nvPr/>
        </p:nvSpPr>
        <p:spPr>
          <a:xfrm>
            <a:off x="3047568" y="3070370"/>
            <a:ext cx="788728" cy="24457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8434C45-75A8-43D2-8FFB-1F04215938D5}"/>
              </a:ext>
            </a:extLst>
          </p:cNvPr>
          <p:cNvSpPr/>
          <p:nvPr/>
        </p:nvSpPr>
        <p:spPr>
          <a:xfrm>
            <a:off x="3836296" y="1804745"/>
            <a:ext cx="752680" cy="371142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D6171-92C8-4C4F-876E-1B8D57BBC2FF}"/>
              </a:ext>
            </a:extLst>
          </p:cNvPr>
          <p:cNvSpPr/>
          <p:nvPr/>
        </p:nvSpPr>
        <p:spPr>
          <a:xfrm>
            <a:off x="4588976" y="2449472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1235E6-CB28-4EEE-850C-05094811844F}"/>
              </a:ext>
            </a:extLst>
          </p:cNvPr>
          <p:cNvSpPr/>
          <p:nvPr/>
        </p:nvSpPr>
        <p:spPr>
          <a:xfrm>
            <a:off x="5341656" y="2449471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56C848-10F5-4898-9A86-D4991CA15959}"/>
              </a:ext>
            </a:extLst>
          </p:cNvPr>
          <p:cNvSpPr/>
          <p:nvPr/>
        </p:nvSpPr>
        <p:spPr>
          <a:xfrm>
            <a:off x="6094336" y="3022714"/>
            <a:ext cx="788728" cy="2493454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7A6FF0-593B-4111-898D-2A0B652D91DA}"/>
              </a:ext>
            </a:extLst>
          </p:cNvPr>
          <p:cNvSpPr/>
          <p:nvPr/>
        </p:nvSpPr>
        <p:spPr>
          <a:xfrm>
            <a:off x="6883064" y="4262529"/>
            <a:ext cx="752680" cy="1253638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6AFB4F-0524-48DF-8C1C-27D9448EAC38}"/>
              </a:ext>
            </a:extLst>
          </p:cNvPr>
          <p:cNvSpPr/>
          <p:nvPr/>
        </p:nvSpPr>
        <p:spPr>
          <a:xfrm>
            <a:off x="7635744" y="4251606"/>
            <a:ext cx="752680" cy="1265626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2D9D28-1BBB-4522-971A-DD7276A8EFD6}"/>
              </a:ext>
            </a:extLst>
          </p:cNvPr>
          <p:cNvSpPr/>
          <p:nvPr/>
        </p:nvSpPr>
        <p:spPr>
          <a:xfrm>
            <a:off x="8388424" y="4896331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F6011F5-7D8C-44E5-A99D-71E0EB5A1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7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A Monte Carlo approach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63" y="175397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37" y="1898138"/>
            <a:ext cx="4572000" cy="36385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1450" y="2245801"/>
            <a:ext cx="2466975" cy="2943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8937" y="1897822"/>
            <a:ext cx="4572000" cy="3638550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3BF2495-9436-4336-8AD5-6D5DB2BB51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9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Who?</a:t>
            </a:r>
          </a:p>
        </p:txBody>
      </p:sp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7870704C-4AFA-4044-A43A-77B0E15C3C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1340768"/>
            <a:ext cx="4320478" cy="4320478"/>
          </a:xfrm>
        </p:spPr>
      </p:pic>
    </p:spTree>
    <p:extLst>
      <p:ext uri="{BB962C8B-B14F-4D97-AF65-F5344CB8AC3E}">
        <p14:creationId xmlns:p14="http://schemas.microsoft.com/office/powerpoint/2010/main" val="1266310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Numerical experiment</a:t>
            </a:r>
            <a:br>
              <a:rPr lang="en-US" dirty="0"/>
            </a:br>
            <a:r>
              <a:rPr lang="en-US" sz="2000" dirty="0">
                <a:solidFill>
                  <a:prstClr val="black"/>
                </a:solidFill>
              </a:rPr>
              <a:t>A Monte Carlo approach</a:t>
            </a:r>
            <a:endParaRPr lang="en-US" sz="2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116289D-08AA-47E7-BEEF-3BCD86FA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896333"/>
            <a:ext cx="9144000" cy="62089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FA66C3F-8DC0-4E95-AA92-63A51B730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4275434"/>
            <a:ext cx="9144000" cy="62089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6B79B144-9163-44C1-BD92-1FE1E27B8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654535"/>
            <a:ext cx="9144000" cy="6208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A1C05520-4354-442D-8D84-7345403FB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3033636"/>
            <a:ext cx="9144000" cy="62089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2BC99334-42F0-482D-A3A8-FB03930B7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2425643"/>
            <a:ext cx="9144000" cy="62089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8987949-9842-4282-B641-33C2E04B18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0541" y="1804744"/>
            <a:ext cx="9144000" cy="62089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A77F98A-30CD-4AD2-831D-0B79A73181BF}"/>
              </a:ext>
            </a:extLst>
          </p:cNvPr>
          <p:cNvCxnSpPr>
            <a:cxnSpLocks/>
          </p:cNvCxnSpPr>
          <p:nvPr/>
        </p:nvCxnSpPr>
        <p:spPr>
          <a:xfrm>
            <a:off x="0" y="5733256"/>
            <a:ext cx="914400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168C84E-7308-4E06-A18E-04C67D766782}"/>
              </a:ext>
            </a:extLst>
          </p:cNvPr>
          <p:cNvSpPr txBox="1"/>
          <p:nvPr/>
        </p:nvSpPr>
        <p:spPr>
          <a:xfrm>
            <a:off x="8720455" y="5709428"/>
            <a:ext cx="18755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3200" dirty="0"/>
              <a:t>ε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798B84-D53D-4EEF-AA21-FEEBC1115B58}"/>
              </a:ext>
            </a:extLst>
          </p:cNvPr>
          <p:cNvSpPr/>
          <p:nvPr/>
        </p:nvSpPr>
        <p:spPr>
          <a:xfrm>
            <a:off x="2896" y="3653473"/>
            <a:ext cx="752680" cy="186375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29B936-B1D6-4647-8044-D24768F2A86F}"/>
              </a:ext>
            </a:extLst>
          </p:cNvPr>
          <p:cNvSpPr/>
          <p:nvPr/>
        </p:nvSpPr>
        <p:spPr>
          <a:xfrm>
            <a:off x="755576" y="4896332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147495-5D09-4B08-95B9-A0E27C33D9C4}"/>
              </a:ext>
            </a:extLst>
          </p:cNvPr>
          <p:cNvSpPr/>
          <p:nvPr/>
        </p:nvSpPr>
        <p:spPr>
          <a:xfrm>
            <a:off x="1508256" y="4299263"/>
            <a:ext cx="752680" cy="1219034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47D958-8E62-4B79-9475-88E7F94B200B}"/>
              </a:ext>
            </a:extLst>
          </p:cNvPr>
          <p:cNvSpPr/>
          <p:nvPr/>
        </p:nvSpPr>
        <p:spPr>
          <a:xfrm>
            <a:off x="2260936" y="3654536"/>
            <a:ext cx="786632" cy="1863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A5EC853-A297-4B0A-8828-1B78E692348A}"/>
              </a:ext>
            </a:extLst>
          </p:cNvPr>
          <p:cNvSpPr/>
          <p:nvPr/>
        </p:nvSpPr>
        <p:spPr>
          <a:xfrm>
            <a:off x="3047568" y="3070370"/>
            <a:ext cx="788728" cy="2445797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8434C45-75A8-43D2-8FFB-1F04215938D5}"/>
              </a:ext>
            </a:extLst>
          </p:cNvPr>
          <p:cNvSpPr/>
          <p:nvPr/>
        </p:nvSpPr>
        <p:spPr>
          <a:xfrm>
            <a:off x="3836296" y="1804745"/>
            <a:ext cx="752680" cy="3711422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D6171-92C8-4C4F-876E-1B8D57BBC2FF}"/>
              </a:ext>
            </a:extLst>
          </p:cNvPr>
          <p:cNvSpPr/>
          <p:nvPr/>
        </p:nvSpPr>
        <p:spPr>
          <a:xfrm>
            <a:off x="4588976" y="2449472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A1235E6-CB28-4EEE-850C-05094811844F}"/>
              </a:ext>
            </a:extLst>
          </p:cNvPr>
          <p:cNvSpPr/>
          <p:nvPr/>
        </p:nvSpPr>
        <p:spPr>
          <a:xfrm>
            <a:off x="5341656" y="2449471"/>
            <a:ext cx="752680" cy="3067760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56C848-10F5-4898-9A86-D4991CA15959}"/>
              </a:ext>
            </a:extLst>
          </p:cNvPr>
          <p:cNvSpPr/>
          <p:nvPr/>
        </p:nvSpPr>
        <p:spPr>
          <a:xfrm>
            <a:off x="6094336" y="3022714"/>
            <a:ext cx="788728" cy="2493454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A7A6FF0-593B-4111-898D-2A0B652D91DA}"/>
              </a:ext>
            </a:extLst>
          </p:cNvPr>
          <p:cNvSpPr/>
          <p:nvPr/>
        </p:nvSpPr>
        <p:spPr>
          <a:xfrm>
            <a:off x="6883064" y="4262529"/>
            <a:ext cx="752680" cy="1253638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66AFB4F-0524-48DF-8C1C-27D9448EAC38}"/>
              </a:ext>
            </a:extLst>
          </p:cNvPr>
          <p:cNvSpPr/>
          <p:nvPr/>
        </p:nvSpPr>
        <p:spPr>
          <a:xfrm>
            <a:off x="7635744" y="4251606"/>
            <a:ext cx="752680" cy="1265626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2D9D28-1BBB-4522-971A-DD7276A8EFD6}"/>
              </a:ext>
            </a:extLst>
          </p:cNvPr>
          <p:cNvSpPr/>
          <p:nvPr/>
        </p:nvSpPr>
        <p:spPr>
          <a:xfrm>
            <a:off x="8388424" y="4896331"/>
            <a:ext cx="752680" cy="620899"/>
          </a:xfrm>
          <a:prstGeom prst="rect">
            <a:avLst/>
          </a:prstGeom>
          <a:solidFill>
            <a:srgbClr val="FDB6A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F6011F5-7D8C-44E5-A99D-71E0EB5A1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Results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63" y="1753975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 </a:t>
            </a:r>
          </a:p>
        </p:txBody>
      </p:sp>
      <p:pic>
        <p:nvPicPr>
          <p:cNvPr id="9" name="Picture 8" descr="A close up of a map&#10;&#10;Description generated with high confidence">
            <a:extLst>
              <a:ext uri="{FF2B5EF4-FFF2-40B4-BE49-F238E27FC236}">
                <a16:creationId xmlns:a16="http://schemas.microsoft.com/office/drawing/2014/main" id="{DD75D9D1-2AE4-4F5C-B90E-C0CD8FA4A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26667"/>
            <a:ext cx="9144000" cy="4338637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F1A37B-E8F7-4F47-9C71-9171F2DCED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118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Results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093" y="1994990"/>
            <a:ext cx="7412257" cy="4030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 </a:t>
            </a:r>
          </a:p>
        </p:txBody>
      </p:sp>
      <p:pic>
        <p:nvPicPr>
          <p:cNvPr id="11" name="Picture 10" descr="A close up of a logo&#10;&#10;Description generated with high confidence">
            <a:extLst>
              <a:ext uri="{FF2B5EF4-FFF2-40B4-BE49-F238E27FC236}">
                <a16:creationId xmlns:a16="http://schemas.microsoft.com/office/drawing/2014/main" id="{F3938591-6625-4FB5-8FBB-4CB0C206D1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1869" r="8263"/>
          <a:stretch/>
        </p:blipFill>
        <p:spPr>
          <a:xfrm>
            <a:off x="90437" y="1657564"/>
            <a:ext cx="8963126" cy="4999570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8AB0001-2279-4C63-848D-D5986B2CC68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396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r>
              <a:rPr lang="en-US" sz="2000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59" y="2029170"/>
            <a:ext cx="7412257" cy="4030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3DD641A-2F57-41ED-9BF0-EAB762CBDC6E}"/>
              </a:ext>
            </a:extLst>
          </p:cNvPr>
          <p:cNvSpPr/>
          <p:nvPr/>
        </p:nvSpPr>
        <p:spPr>
          <a:xfrm>
            <a:off x="3351265" y="3859011"/>
            <a:ext cx="2668043" cy="26680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Rabbit">
            <a:extLst>
              <a:ext uri="{FF2B5EF4-FFF2-40B4-BE49-F238E27FC236}">
                <a16:creationId xmlns:a16="http://schemas.microsoft.com/office/drawing/2014/main" id="{329D5AE8-D8CD-4A0D-9377-2F5F2276CA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1926" y="4723290"/>
            <a:ext cx="914400" cy="914400"/>
          </a:xfrm>
          <a:prstGeom prst="rect">
            <a:avLst/>
          </a:prstGeom>
        </p:spPr>
      </p:pic>
      <p:pic>
        <p:nvPicPr>
          <p:cNvPr id="8" name="Graphic 7" descr="Snake">
            <a:extLst>
              <a:ext uri="{FF2B5EF4-FFF2-40B4-BE49-F238E27FC236}">
                <a16:creationId xmlns:a16="http://schemas.microsoft.com/office/drawing/2014/main" id="{1212F4B3-BA48-4FBA-895B-E45A976980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55976" y="4070862"/>
            <a:ext cx="914400" cy="914400"/>
          </a:xfrm>
          <a:prstGeom prst="rect">
            <a:avLst/>
          </a:prstGeom>
        </p:spPr>
      </p:pic>
      <p:pic>
        <p:nvPicPr>
          <p:cNvPr id="10" name="Graphic 9" descr="Turtle">
            <a:extLst>
              <a:ext uri="{FF2B5EF4-FFF2-40B4-BE49-F238E27FC236}">
                <a16:creationId xmlns:a16="http://schemas.microsoft.com/office/drawing/2014/main" id="{B5F03B22-A411-4E5A-83D0-708C03C322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15361" y="5441713"/>
            <a:ext cx="914400" cy="914400"/>
          </a:xfrm>
          <a:prstGeom prst="rect">
            <a:avLst/>
          </a:prstGeom>
        </p:spPr>
      </p:pic>
      <p:pic>
        <p:nvPicPr>
          <p:cNvPr id="13" name="Graphic 12" descr="Fish">
            <a:extLst>
              <a:ext uri="{FF2B5EF4-FFF2-40B4-BE49-F238E27FC236}">
                <a16:creationId xmlns:a16="http://schemas.microsoft.com/office/drawing/2014/main" id="{BA2385EA-0199-4ABA-B230-059175328D2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48796" y="4832363"/>
            <a:ext cx="914400" cy="9144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FA7D84-44EF-4308-9F57-01A94DBD99D9}"/>
              </a:ext>
            </a:extLst>
          </p:cNvPr>
          <p:cNvSpPr/>
          <p:nvPr/>
        </p:nvSpPr>
        <p:spPr>
          <a:xfrm>
            <a:off x="1207706" y="2329373"/>
            <a:ext cx="2520280" cy="14759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Neutrality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0C43207-39E7-42B9-AAD9-88D0891BC2C3}"/>
              </a:ext>
            </a:extLst>
          </p:cNvPr>
          <p:cNvSpPr/>
          <p:nvPr/>
        </p:nvSpPr>
        <p:spPr>
          <a:xfrm>
            <a:off x="5600194" y="2320074"/>
            <a:ext cx="2520280" cy="14759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Chaos</a:t>
            </a:r>
          </a:p>
        </p:txBody>
      </p:sp>
      <p:pic>
        <p:nvPicPr>
          <p:cNvPr id="19" name="Graphic 18" descr="Line Arrow: Counterclockwise curve">
            <a:extLst>
              <a:ext uri="{FF2B5EF4-FFF2-40B4-BE49-F238E27FC236}">
                <a16:creationId xmlns:a16="http://schemas.microsoft.com/office/drawing/2014/main" id="{4E72FC83-0759-4BAE-A0AB-488B1DDC24C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8504745">
            <a:off x="2239842" y="3643885"/>
            <a:ext cx="1256000" cy="1256000"/>
          </a:xfrm>
          <a:prstGeom prst="rect">
            <a:avLst/>
          </a:prstGeom>
        </p:spPr>
      </p:pic>
      <p:pic>
        <p:nvPicPr>
          <p:cNvPr id="20" name="Graphic 19" descr="Line Arrow: Counterclockwise curve">
            <a:extLst>
              <a:ext uri="{FF2B5EF4-FFF2-40B4-BE49-F238E27FC236}">
                <a16:creationId xmlns:a16="http://schemas.microsoft.com/office/drawing/2014/main" id="{F45C2EC7-7F3E-4C89-B9FE-40654147731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3095255" flipH="1">
            <a:off x="5876005" y="3670513"/>
            <a:ext cx="1256000" cy="1256000"/>
          </a:xfrm>
          <a:prstGeom prst="rect">
            <a:avLst/>
          </a:prstGeom>
        </p:spPr>
      </p:pic>
      <p:pic>
        <p:nvPicPr>
          <p:cNvPr id="17" name="Picture 1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CE0A4ED-204E-41C5-A6FE-5C5F6E25689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891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r>
              <a:rPr lang="en-US" sz="2000" dirty="0"/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59" y="2029170"/>
            <a:ext cx="7412257" cy="4030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3DD641A-2F57-41ED-9BF0-EAB762CBDC6E}"/>
              </a:ext>
            </a:extLst>
          </p:cNvPr>
          <p:cNvSpPr/>
          <p:nvPr/>
        </p:nvSpPr>
        <p:spPr>
          <a:xfrm>
            <a:off x="3351265" y="3859011"/>
            <a:ext cx="2668043" cy="26680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Rabbit">
            <a:extLst>
              <a:ext uri="{FF2B5EF4-FFF2-40B4-BE49-F238E27FC236}">
                <a16:creationId xmlns:a16="http://schemas.microsoft.com/office/drawing/2014/main" id="{329D5AE8-D8CD-4A0D-9377-2F5F2276CA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1926" y="4723290"/>
            <a:ext cx="914400" cy="914400"/>
          </a:xfrm>
          <a:prstGeom prst="rect">
            <a:avLst/>
          </a:prstGeom>
        </p:spPr>
      </p:pic>
      <p:pic>
        <p:nvPicPr>
          <p:cNvPr id="8" name="Graphic 7" descr="Snake">
            <a:extLst>
              <a:ext uri="{FF2B5EF4-FFF2-40B4-BE49-F238E27FC236}">
                <a16:creationId xmlns:a16="http://schemas.microsoft.com/office/drawing/2014/main" id="{1212F4B3-BA48-4FBA-895B-E45A976980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55976" y="4070862"/>
            <a:ext cx="914400" cy="914400"/>
          </a:xfrm>
          <a:prstGeom prst="rect">
            <a:avLst/>
          </a:prstGeom>
        </p:spPr>
      </p:pic>
      <p:pic>
        <p:nvPicPr>
          <p:cNvPr id="10" name="Graphic 9" descr="Turtle">
            <a:extLst>
              <a:ext uri="{FF2B5EF4-FFF2-40B4-BE49-F238E27FC236}">
                <a16:creationId xmlns:a16="http://schemas.microsoft.com/office/drawing/2014/main" id="{B5F03B22-A411-4E5A-83D0-708C03C322D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15361" y="5441713"/>
            <a:ext cx="914400" cy="914400"/>
          </a:xfrm>
          <a:prstGeom prst="rect">
            <a:avLst/>
          </a:prstGeom>
        </p:spPr>
      </p:pic>
      <p:pic>
        <p:nvPicPr>
          <p:cNvPr id="13" name="Graphic 12" descr="Fish">
            <a:extLst>
              <a:ext uri="{FF2B5EF4-FFF2-40B4-BE49-F238E27FC236}">
                <a16:creationId xmlns:a16="http://schemas.microsoft.com/office/drawing/2014/main" id="{BA2385EA-0199-4ABA-B230-059175328D2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48796" y="4832363"/>
            <a:ext cx="914400" cy="9144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FA7D84-44EF-4308-9F57-01A94DBD99D9}"/>
              </a:ext>
            </a:extLst>
          </p:cNvPr>
          <p:cNvSpPr/>
          <p:nvPr/>
        </p:nvSpPr>
        <p:spPr>
          <a:xfrm>
            <a:off x="2927748" y="1853956"/>
            <a:ext cx="2520280" cy="1475951"/>
          </a:xfrm>
          <a:prstGeom prst="roundRect">
            <a:avLst/>
          </a:prstGeom>
          <a:solidFill>
            <a:srgbClr val="5B9BD5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Neutrality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0C43207-39E7-42B9-AAD9-88D0891BC2C3}"/>
              </a:ext>
            </a:extLst>
          </p:cNvPr>
          <p:cNvSpPr/>
          <p:nvPr/>
        </p:nvSpPr>
        <p:spPr>
          <a:xfrm>
            <a:off x="4187888" y="1853956"/>
            <a:ext cx="2520280" cy="1475951"/>
          </a:xfrm>
          <a:prstGeom prst="roundRect">
            <a:avLst/>
          </a:prstGeom>
          <a:solidFill>
            <a:srgbClr val="5B9BD5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Chaos</a:t>
            </a:r>
          </a:p>
        </p:txBody>
      </p:sp>
      <p:pic>
        <p:nvPicPr>
          <p:cNvPr id="19" name="Graphic 18" descr="Line Arrow: Counterclockwise curve">
            <a:extLst>
              <a:ext uri="{FF2B5EF4-FFF2-40B4-BE49-F238E27FC236}">
                <a16:creationId xmlns:a16="http://schemas.microsoft.com/office/drawing/2014/main" id="{4E72FC83-0759-4BAE-A0AB-488B1DDC24C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9970213">
            <a:off x="2672593" y="3219289"/>
            <a:ext cx="1256000" cy="1256000"/>
          </a:xfrm>
          <a:prstGeom prst="rect">
            <a:avLst/>
          </a:prstGeom>
        </p:spPr>
      </p:pic>
      <p:pic>
        <p:nvPicPr>
          <p:cNvPr id="17" name="Graphic 16" descr="Line Arrow: Counterclockwise curve">
            <a:extLst>
              <a:ext uri="{FF2B5EF4-FFF2-40B4-BE49-F238E27FC236}">
                <a16:creationId xmlns:a16="http://schemas.microsoft.com/office/drawing/2014/main" id="{028322F4-0D20-4F22-88C7-69A9AA002C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1629787" flipH="1">
            <a:off x="5473021" y="3231011"/>
            <a:ext cx="1256000" cy="1256000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D81F9C1-2485-4C79-B210-ECD7EEF5988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716" y="453386"/>
            <a:ext cx="863061" cy="86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13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r>
              <a:rPr lang="en-US" sz="2000" dirty="0"/>
              <a:t>Upcoming paper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46FAA8-48E8-48BA-BFA3-817E32F1D3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163" t="16629" r="27951" b="8001"/>
          <a:stretch/>
        </p:blipFill>
        <p:spPr>
          <a:xfrm>
            <a:off x="1907704" y="1599647"/>
            <a:ext cx="5520070" cy="52137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A028E0-702D-4193-931E-5E60905B75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838" t="42130" r="43265" b="8001"/>
          <a:stretch/>
        </p:blipFill>
        <p:spPr>
          <a:xfrm>
            <a:off x="716953" y="2170792"/>
            <a:ext cx="7798397" cy="46646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456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55576" y="3429000"/>
            <a:ext cx="78867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dirty="0">
                <a:solidFill>
                  <a:schemeClr val="bg1"/>
                </a:solidFill>
              </a:rPr>
              <a:t>Why is it interesting?</a:t>
            </a:r>
            <a:br>
              <a:rPr lang="en-US" sz="6700" dirty="0">
                <a:solidFill>
                  <a:schemeClr val="bg1"/>
                </a:solidFill>
              </a:rPr>
            </a:br>
            <a:br>
              <a:rPr lang="en-US" sz="5400" dirty="0">
                <a:solidFill>
                  <a:schemeClr val="bg1"/>
                </a:solidFill>
              </a:rPr>
            </a:br>
            <a:br>
              <a:rPr lang="en-US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743129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5DC1F849-C0C9-4965-BBD3-0453072C9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9" y="2398763"/>
            <a:ext cx="1542826" cy="15428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873DA4-B8C8-4FE2-AD45-9C329067E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552" y="2052462"/>
            <a:ext cx="2249018" cy="2249018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CB598E-9AA1-472A-A37A-025EA9D6F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58" y="4364354"/>
            <a:ext cx="1711587" cy="17115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Why is it interesting?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382D908-138F-4579-9992-18017528F6F0}"/>
              </a:ext>
            </a:extLst>
          </p:cNvPr>
          <p:cNvSpPr/>
          <p:nvPr/>
        </p:nvSpPr>
        <p:spPr>
          <a:xfrm>
            <a:off x="-9685584" y="-1755576"/>
            <a:ext cx="28299144" cy="15553728"/>
          </a:xfrm>
          <a:custGeom>
            <a:avLst/>
            <a:gdLst>
              <a:gd name="connsiteX0" fmla="*/ 11773310 w 28299144"/>
              <a:gd name="connsiteY0" fmla="*/ 8625780 h 15553728"/>
              <a:gd name="connsiteX1" fmla="*/ 10297146 w 28299144"/>
              <a:gd name="connsiteY1" fmla="*/ 10029936 h 15553728"/>
              <a:gd name="connsiteX2" fmla="*/ 11773310 w 28299144"/>
              <a:gd name="connsiteY2" fmla="*/ 11434092 h 15553728"/>
              <a:gd name="connsiteX3" fmla="*/ 13249474 w 28299144"/>
              <a:gd name="connsiteY3" fmla="*/ 10029936 h 15553728"/>
              <a:gd name="connsiteX4" fmla="*/ 11773310 w 28299144"/>
              <a:gd name="connsiteY4" fmla="*/ 8625780 h 15553728"/>
              <a:gd name="connsiteX5" fmla="*/ 0 w 28299144"/>
              <a:gd name="connsiteY5" fmla="*/ 0 h 15553728"/>
              <a:gd name="connsiteX6" fmla="*/ 28299144 w 28299144"/>
              <a:gd name="connsiteY6" fmla="*/ 0 h 15553728"/>
              <a:gd name="connsiteX7" fmla="*/ 28299144 w 28299144"/>
              <a:gd name="connsiteY7" fmla="*/ 7046665 h 15553728"/>
              <a:gd name="connsiteX8" fmla="*/ 28262632 w 28299144"/>
              <a:gd name="connsiteY8" fmla="*/ 7046665 h 15553728"/>
              <a:gd name="connsiteX9" fmla="*/ 28262632 w 28299144"/>
              <a:gd name="connsiteY9" fmla="*/ 15553728 h 15553728"/>
              <a:gd name="connsiteX10" fmla="*/ 18218024 w 28299144"/>
              <a:gd name="connsiteY10" fmla="*/ 15553728 h 15553728"/>
              <a:gd name="connsiteX11" fmla="*/ 15237569 w 28299144"/>
              <a:gd name="connsiteY11" fmla="*/ 15553728 h 15553728"/>
              <a:gd name="connsiteX12" fmla="*/ 72009 w 28299144"/>
              <a:gd name="connsiteY12" fmla="*/ 15553728 h 15553728"/>
              <a:gd name="connsiteX13" fmla="*/ 72009 w 28299144"/>
              <a:gd name="connsiteY13" fmla="*/ 7046665 h 15553728"/>
              <a:gd name="connsiteX14" fmla="*/ 0 w 28299144"/>
              <a:gd name="connsiteY14" fmla="*/ 7046665 h 1555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299144" h="15553728">
                <a:moveTo>
                  <a:pt x="11773310" y="8625780"/>
                </a:moveTo>
                <a:cubicBezTo>
                  <a:pt x="10958047" y="8625780"/>
                  <a:pt x="10297146" y="9254442"/>
                  <a:pt x="10297146" y="10029936"/>
                </a:cubicBezTo>
                <a:cubicBezTo>
                  <a:pt x="10297146" y="10805430"/>
                  <a:pt x="10958047" y="11434092"/>
                  <a:pt x="11773310" y="11434092"/>
                </a:cubicBezTo>
                <a:cubicBezTo>
                  <a:pt x="12588573" y="11434092"/>
                  <a:pt x="13249474" y="10805430"/>
                  <a:pt x="13249474" y="10029936"/>
                </a:cubicBezTo>
                <a:cubicBezTo>
                  <a:pt x="13249474" y="9254442"/>
                  <a:pt x="12588573" y="8625780"/>
                  <a:pt x="11773310" y="8625780"/>
                </a:cubicBezTo>
                <a:close/>
                <a:moveTo>
                  <a:pt x="0" y="0"/>
                </a:moveTo>
                <a:lnTo>
                  <a:pt x="28299144" y="0"/>
                </a:lnTo>
                <a:lnTo>
                  <a:pt x="28299144" y="7046665"/>
                </a:lnTo>
                <a:lnTo>
                  <a:pt x="28262632" y="7046665"/>
                </a:lnTo>
                <a:lnTo>
                  <a:pt x="28262632" y="15553728"/>
                </a:lnTo>
                <a:lnTo>
                  <a:pt x="18218024" y="15553728"/>
                </a:lnTo>
                <a:lnTo>
                  <a:pt x="15237569" y="15553728"/>
                </a:lnTo>
                <a:lnTo>
                  <a:pt x="72009" y="15553728"/>
                </a:lnTo>
                <a:lnTo>
                  <a:pt x="72009" y="7046665"/>
                </a:lnTo>
                <a:lnTo>
                  <a:pt x="0" y="7046665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05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5DC1F849-C0C9-4965-BBD3-0453072C9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9" y="2398763"/>
            <a:ext cx="1542826" cy="15428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873DA4-B8C8-4FE2-AD45-9C329067E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552" y="2052462"/>
            <a:ext cx="2249018" cy="2249018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CB598E-9AA1-472A-A37A-025EA9D6F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58" y="4364354"/>
            <a:ext cx="1711587" cy="17115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Why is it interesting?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382D908-138F-4579-9992-18017528F6F0}"/>
              </a:ext>
            </a:extLst>
          </p:cNvPr>
          <p:cNvSpPr/>
          <p:nvPr/>
        </p:nvSpPr>
        <p:spPr>
          <a:xfrm>
            <a:off x="-9685584" y="-6796136"/>
            <a:ext cx="28299144" cy="15553728"/>
          </a:xfrm>
          <a:custGeom>
            <a:avLst/>
            <a:gdLst>
              <a:gd name="connsiteX0" fmla="*/ 11773310 w 28299144"/>
              <a:gd name="connsiteY0" fmla="*/ 8625780 h 15553728"/>
              <a:gd name="connsiteX1" fmla="*/ 10297146 w 28299144"/>
              <a:gd name="connsiteY1" fmla="*/ 10029936 h 15553728"/>
              <a:gd name="connsiteX2" fmla="*/ 11773310 w 28299144"/>
              <a:gd name="connsiteY2" fmla="*/ 11434092 h 15553728"/>
              <a:gd name="connsiteX3" fmla="*/ 13249474 w 28299144"/>
              <a:gd name="connsiteY3" fmla="*/ 10029936 h 15553728"/>
              <a:gd name="connsiteX4" fmla="*/ 11773310 w 28299144"/>
              <a:gd name="connsiteY4" fmla="*/ 8625780 h 15553728"/>
              <a:gd name="connsiteX5" fmla="*/ 0 w 28299144"/>
              <a:gd name="connsiteY5" fmla="*/ 0 h 15553728"/>
              <a:gd name="connsiteX6" fmla="*/ 28299144 w 28299144"/>
              <a:gd name="connsiteY6" fmla="*/ 0 h 15553728"/>
              <a:gd name="connsiteX7" fmla="*/ 28299144 w 28299144"/>
              <a:gd name="connsiteY7" fmla="*/ 7046665 h 15553728"/>
              <a:gd name="connsiteX8" fmla="*/ 28262632 w 28299144"/>
              <a:gd name="connsiteY8" fmla="*/ 7046665 h 15553728"/>
              <a:gd name="connsiteX9" fmla="*/ 28262632 w 28299144"/>
              <a:gd name="connsiteY9" fmla="*/ 15553728 h 15553728"/>
              <a:gd name="connsiteX10" fmla="*/ 18218024 w 28299144"/>
              <a:gd name="connsiteY10" fmla="*/ 15553728 h 15553728"/>
              <a:gd name="connsiteX11" fmla="*/ 15237569 w 28299144"/>
              <a:gd name="connsiteY11" fmla="*/ 15553728 h 15553728"/>
              <a:gd name="connsiteX12" fmla="*/ 72009 w 28299144"/>
              <a:gd name="connsiteY12" fmla="*/ 15553728 h 15553728"/>
              <a:gd name="connsiteX13" fmla="*/ 72009 w 28299144"/>
              <a:gd name="connsiteY13" fmla="*/ 7046665 h 15553728"/>
              <a:gd name="connsiteX14" fmla="*/ 0 w 28299144"/>
              <a:gd name="connsiteY14" fmla="*/ 7046665 h 1555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299144" h="15553728">
                <a:moveTo>
                  <a:pt x="11773310" y="8625780"/>
                </a:moveTo>
                <a:cubicBezTo>
                  <a:pt x="10958047" y="8625780"/>
                  <a:pt x="10297146" y="9254442"/>
                  <a:pt x="10297146" y="10029936"/>
                </a:cubicBezTo>
                <a:cubicBezTo>
                  <a:pt x="10297146" y="10805430"/>
                  <a:pt x="10958047" y="11434092"/>
                  <a:pt x="11773310" y="11434092"/>
                </a:cubicBezTo>
                <a:cubicBezTo>
                  <a:pt x="12588573" y="11434092"/>
                  <a:pt x="13249474" y="10805430"/>
                  <a:pt x="13249474" y="10029936"/>
                </a:cubicBezTo>
                <a:cubicBezTo>
                  <a:pt x="13249474" y="9254442"/>
                  <a:pt x="12588573" y="8625780"/>
                  <a:pt x="11773310" y="8625780"/>
                </a:cubicBezTo>
                <a:close/>
                <a:moveTo>
                  <a:pt x="0" y="0"/>
                </a:moveTo>
                <a:lnTo>
                  <a:pt x="28299144" y="0"/>
                </a:lnTo>
                <a:lnTo>
                  <a:pt x="28299144" y="7046665"/>
                </a:lnTo>
                <a:lnTo>
                  <a:pt x="28262632" y="7046665"/>
                </a:lnTo>
                <a:lnTo>
                  <a:pt x="28262632" y="15553728"/>
                </a:lnTo>
                <a:lnTo>
                  <a:pt x="18218024" y="15553728"/>
                </a:lnTo>
                <a:lnTo>
                  <a:pt x="15237569" y="15553728"/>
                </a:lnTo>
                <a:lnTo>
                  <a:pt x="72009" y="15553728"/>
                </a:lnTo>
                <a:lnTo>
                  <a:pt x="72009" y="7046665"/>
                </a:lnTo>
                <a:lnTo>
                  <a:pt x="0" y="7046665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7258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5DC1F849-C0C9-4965-BBD3-0453072C9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9" y="2398763"/>
            <a:ext cx="1542826" cy="15428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873DA4-B8C8-4FE2-AD45-9C329067E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552" y="2052462"/>
            <a:ext cx="2249018" cy="2249018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CB598E-9AA1-472A-A37A-025EA9D6F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58" y="4364354"/>
            <a:ext cx="1711587" cy="17115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Why is it interesting?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7B6AF51A-3B33-43BA-9889-C4972F0251E9}"/>
              </a:ext>
            </a:extLst>
          </p:cNvPr>
          <p:cNvSpPr/>
          <p:nvPr/>
        </p:nvSpPr>
        <p:spPr>
          <a:xfrm>
            <a:off x="-4573016" y="-6868144"/>
            <a:ext cx="28299144" cy="15553728"/>
          </a:xfrm>
          <a:custGeom>
            <a:avLst/>
            <a:gdLst>
              <a:gd name="connsiteX0" fmla="*/ 11773310 w 28299144"/>
              <a:gd name="connsiteY0" fmla="*/ 8625780 h 15553728"/>
              <a:gd name="connsiteX1" fmla="*/ 10297146 w 28299144"/>
              <a:gd name="connsiteY1" fmla="*/ 10029936 h 15553728"/>
              <a:gd name="connsiteX2" fmla="*/ 11773310 w 28299144"/>
              <a:gd name="connsiteY2" fmla="*/ 11434092 h 15553728"/>
              <a:gd name="connsiteX3" fmla="*/ 13249474 w 28299144"/>
              <a:gd name="connsiteY3" fmla="*/ 10029936 h 15553728"/>
              <a:gd name="connsiteX4" fmla="*/ 11773310 w 28299144"/>
              <a:gd name="connsiteY4" fmla="*/ 8625780 h 15553728"/>
              <a:gd name="connsiteX5" fmla="*/ 0 w 28299144"/>
              <a:gd name="connsiteY5" fmla="*/ 0 h 15553728"/>
              <a:gd name="connsiteX6" fmla="*/ 28299144 w 28299144"/>
              <a:gd name="connsiteY6" fmla="*/ 0 h 15553728"/>
              <a:gd name="connsiteX7" fmla="*/ 28299144 w 28299144"/>
              <a:gd name="connsiteY7" fmla="*/ 7046665 h 15553728"/>
              <a:gd name="connsiteX8" fmla="*/ 28262632 w 28299144"/>
              <a:gd name="connsiteY8" fmla="*/ 7046665 h 15553728"/>
              <a:gd name="connsiteX9" fmla="*/ 28262632 w 28299144"/>
              <a:gd name="connsiteY9" fmla="*/ 15553728 h 15553728"/>
              <a:gd name="connsiteX10" fmla="*/ 18218024 w 28299144"/>
              <a:gd name="connsiteY10" fmla="*/ 15553728 h 15553728"/>
              <a:gd name="connsiteX11" fmla="*/ 15237569 w 28299144"/>
              <a:gd name="connsiteY11" fmla="*/ 15553728 h 15553728"/>
              <a:gd name="connsiteX12" fmla="*/ 72009 w 28299144"/>
              <a:gd name="connsiteY12" fmla="*/ 15553728 h 15553728"/>
              <a:gd name="connsiteX13" fmla="*/ 72009 w 28299144"/>
              <a:gd name="connsiteY13" fmla="*/ 7046665 h 15553728"/>
              <a:gd name="connsiteX14" fmla="*/ 0 w 28299144"/>
              <a:gd name="connsiteY14" fmla="*/ 7046665 h 1555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299144" h="15553728">
                <a:moveTo>
                  <a:pt x="11773310" y="8625780"/>
                </a:moveTo>
                <a:cubicBezTo>
                  <a:pt x="10958047" y="8625780"/>
                  <a:pt x="10297146" y="9254442"/>
                  <a:pt x="10297146" y="10029936"/>
                </a:cubicBezTo>
                <a:cubicBezTo>
                  <a:pt x="10297146" y="10805430"/>
                  <a:pt x="10958047" y="11434092"/>
                  <a:pt x="11773310" y="11434092"/>
                </a:cubicBezTo>
                <a:cubicBezTo>
                  <a:pt x="12588573" y="11434092"/>
                  <a:pt x="13249474" y="10805430"/>
                  <a:pt x="13249474" y="10029936"/>
                </a:cubicBezTo>
                <a:cubicBezTo>
                  <a:pt x="13249474" y="9254442"/>
                  <a:pt x="12588573" y="8625780"/>
                  <a:pt x="11773310" y="8625780"/>
                </a:cubicBezTo>
                <a:close/>
                <a:moveTo>
                  <a:pt x="0" y="0"/>
                </a:moveTo>
                <a:lnTo>
                  <a:pt x="28299144" y="0"/>
                </a:lnTo>
                <a:lnTo>
                  <a:pt x="28299144" y="7046665"/>
                </a:lnTo>
                <a:lnTo>
                  <a:pt x="28262632" y="7046665"/>
                </a:lnTo>
                <a:lnTo>
                  <a:pt x="28262632" y="15553728"/>
                </a:lnTo>
                <a:lnTo>
                  <a:pt x="18218024" y="15553728"/>
                </a:lnTo>
                <a:lnTo>
                  <a:pt x="15237569" y="15553728"/>
                </a:lnTo>
                <a:lnTo>
                  <a:pt x="72009" y="15553728"/>
                </a:lnTo>
                <a:lnTo>
                  <a:pt x="72009" y="7046665"/>
                </a:lnTo>
                <a:lnTo>
                  <a:pt x="0" y="7046665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2892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Who?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578137"/>
            <a:ext cx="8208912" cy="4339394"/>
          </a:xfrm>
        </p:spPr>
        <p:txBody>
          <a:bodyPr>
            <a:normAutofit/>
          </a:bodyPr>
          <a:lstStyle/>
          <a:p>
            <a:r>
              <a:rPr lang="es-ES" sz="2800" dirty="0"/>
              <a:t>Pablo Rodríguez-Sánchez (</a:t>
            </a:r>
            <a:r>
              <a:rPr lang="es-ES" sz="2800" dirty="0" err="1"/>
              <a:t>Spain</a:t>
            </a:r>
            <a:r>
              <a:rPr lang="es-ES" sz="2800" dirty="0"/>
              <a:t>, 1984)</a:t>
            </a:r>
            <a:endParaRPr lang="en-GB" sz="2800" dirty="0"/>
          </a:p>
          <a:p>
            <a:endParaRPr lang="nl-NL" i="1" dirty="0"/>
          </a:p>
        </p:txBody>
      </p:sp>
      <p:pic>
        <p:nvPicPr>
          <p:cNvPr id="9" name="Marcador de contenido 10">
            <a:extLst>
              <a:ext uri="{FF2B5EF4-FFF2-40B4-BE49-F238E27FC236}">
                <a16:creationId xmlns:a16="http://schemas.microsoft.com/office/drawing/2014/main" id="{87E78873-A24B-48FA-B94C-2F63904E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75798"/>
            <a:ext cx="1208986" cy="120898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4B707A8A-C0FE-49CD-AC42-6E733D45AAA8}"/>
              </a:ext>
            </a:extLst>
          </p:cNvPr>
          <p:cNvGrpSpPr/>
          <p:nvPr/>
        </p:nvGrpSpPr>
        <p:grpSpPr>
          <a:xfrm>
            <a:off x="0" y="2697795"/>
            <a:ext cx="3125693" cy="8424333"/>
            <a:chOff x="90" y="-1222045"/>
            <a:chExt cx="3125693" cy="8424333"/>
          </a:xfrm>
        </p:grpSpPr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1AAA9CB-0E02-4B4B-B4E4-9DCB0BF57F45}"/>
                </a:ext>
              </a:extLst>
            </p:cNvPr>
            <p:cNvGrpSpPr/>
            <p:nvPr/>
          </p:nvGrpSpPr>
          <p:grpSpPr>
            <a:xfrm>
              <a:off x="90" y="-1222045"/>
              <a:ext cx="3125693" cy="4221088"/>
              <a:chOff x="0" y="2636912"/>
              <a:chExt cx="3125693" cy="422108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C4132369-9887-472F-976D-24005FB239F2}"/>
                  </a:ext>
                </a:extLst>
              </p:cNvPr>
              <p:cNvGrpSpPr/>
              <p:nvPr/>
            </p:nvGrpSpPr>
            <p:grpSpPr>
              <a:xfrm>
                <a:off x="0" y="2636912"/>
                <a:ext cx="3059832" cy="4221088"/>
                <a:chOff x="0" y="2636912"/>
                <a:chExt cx="3059832" cy="4221088"/>
              </a:xfrm>
            </p:grpSpPr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369E0261-B521-4C86-AD96-78179E72814A}"/>
                    </a:ext>
                  </a:extLst>
                </p:cNvPr>
                <p:cNvSpPr/>
                <p:nvPr/>
              </p:nvSpPr>
              <p:spPr>
                <a:xfrm>
                  <a:off x="0" y="2636912"/>
                  <a:ext cx="3059832" cy="422108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34" name="Graphic 33">
                  <a:extLst>
                    <a:ext uri="{FF2B5EF4-FFF2-40B4-BE49-F238E27FC236}">
                      <a16:creationId xmlns:a16="http://schemas.microsoft.com/office/drawing/2014/main" id="{7A91205D-4A6B-4344-A7AF-FE26D0BB14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4715" y="4019023"/>
                  <a:ext cx="2531345" cy="1898508"/>
                </a:xfrm>
                <a:prstGeom prst="rect">
                  <a:avLst/>
                </a:prstGeom>
              </p:spPr>
            </p:pic>
          </p:grp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5F04043-C686-4747-A7B6-64620A3FBB29}"/>
                  </a:ext>
                </a:extLst>
              </p:cNvPr>
              <p:cNvSpPr/>
              <p:nvPr/>
            </p:nvSpPr>
            <p:spPr>
              <a:xfrm>
                <a:off x="99287" y="2701049"/>
                <a:ext cx="3026406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Theoretical</a:t>
                </a:r>
                <a:r>
                  <a:rPr lang="es-ES" sz="2800" dirty="0"/>
                  <a:t> </a:t>
                </a:r>
                <a:r>
                  <a:rPr lang="es-ES" sz="2800" dirty="0" err="1"/>
                  <a:t>physics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(2012)</a:t>
                </a:r>
                <a:endParaRPr lang="en-GB" sz="2800" dirty="0"/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1C078A0-B3FB-4C86-B8B9-FBBAA2C9EEFA}"/>
                </a:ext>
              </a:extLst>
            </p:cNvPr>
            <p:cNvSpPr/>
            <p:nvPr/>
          </p:nvSpPr>
          <p:spPr>
            <a:xfrm>
              <a:off x="90" y="2981200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40000">
                  <a:schemeClr val="accent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3E74FBF-2EF6-4AEA-8987-F8177B60277F}"/>
              </a:ext>
            </a:extLst>
          </p:cNvPr>
          <p:cNvGrpSpPr/>
          <p:nvPr/>
        </p:nvGrpSpPr>
        <p:grpSpPr>
          <a:xfrm>
            <a:off x="3049358" y="2689587"/>
            <a:ext cx="3114465" cy="8432541"/>
            <a:chOff x="3049448" y="-1230253"/>
            <a:chExt cx="3114465" cy="8432541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8DCA1406-D292-4DC3-8965-4415F2AA7002}"/>
                </a:ext>
              </a:extLst>
            </p:cNvPr>
            <p:cNvGrpSpPr/>
            <p:nvPr/>
          </p:nvGrpSpPr>
          <p:grpSpPr>
            <a:xfrm>
              <a:off x="3059922" y="-1230253"/>
              <a:ext cx="3103991" cy="4221088"/>
              <a:chOff x="3059832" y="2636912"/>
              <a:chExt cx="3103991" cy="4221088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F5D7BD6B-D080-43FE-9301-214951734684}"/>
                  </a:ext>
                </a:extLst>
              </p:cNvPr>
              <p:cNvGrpSpPr/>
              <p:nvPr/>
            </p:nvGrpSpPr>
            <p:grpSpPr>
              <a:xfrm>
                <a:off x="3059832" y="2636912"/>
                <a:ext cx="3059832" cy="4221088"/>
                <a:chOff x="3059832" y="2636912"/>
                <a:chExt cx="3059832" cy="4221088"/>
              </a:xfrm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4AE87A67-2693-4B17-8A7A-736B6A4339B7}"/>
                    </a:ext>
                  </a:extLst>
                </p:cNvPr>
                <p:cNvSpPr/>
                <p:nvPr/>
              </p:nvSpPr>
              <p:spPr>
                <a:xfrm>
                  <a:off x="3059832" y="2636912"/>
                  <a:ext cx="3059832" cy="4221088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7FF13534-A07C-4D84-85DC-1163ABE440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20775" y="4040950"/>
                  <a:ext cx="2872880" cy="1640878"/>
                </a:xfrm>
                <a:prstGeom prst="rect">
                  <a:avLst/>
                </a:prstGeom>
              </p:spPr>
            </p:pic>
          </p:grp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1E94E643-5022-4D18-AE32-0349A2449D6B}"/>
                  </a:ext>
                </a:extLst>
              </p:cNvPr>
              <p:cNvSpPr/>
              <p:nvPr/>
            </p:nvSpPr>
            <p:spPr>
              <a:xfrm>
                <a:off x="3059832" y="2690916"/>
                <a:ext cx="3103991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Optical</a:t>
                </a:r>
                <a:r>
                  <a:rPr lang="es-ES" sz="2800" dirty="0"/>
                  <a:t> </a:t>
                </a:r>
                <a:r>
                  <a:rPr lang="es-ES" sz="2800" dirty="0" err="1"/>
                  <a:t>engineering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(2012-2015)</a:t>
                </a:r>
                <a:endParaRPr lang="en-GB" sz="2800" dirty="0"/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44863F8-D469-497C-9A69-C67209E10901}"/>
                </a:ext>
              </a:extLst>
            </p:cNvPr>
            <p:cNvSpPr/>
            <p:nvPr/>
          </p:nvSpPr>
          <p:spPr>
            <a:xfrm>
              <a:off x="3049448" y="2981200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3DBD558-98D2-4CCF-A781-85D4405C35D4}"/>
              </a:ext>
            </a:extLst>
          </p:cNvPr>
          <p:cNvGrpSpPr/>
          <p:nvPr/>
        </p:nvGrpSpPr>
        <p:grpSpPr>
          <a:xfrm>
            <a:off x="6098716" y="2697795"/>
            <a:ext cx="3070306" cy="8427550"/>
            <a:chOff x="6098806" y="-1222045"/>
            <a:chExt cx="3070306" cy="8427550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EA515F1-BF7C-4124-AF83-4F293966D074}"/>
                </a:ext>
              </a:extLst>
            </p:cNvPr>
            <p:cNvGrpSpPr/>
            <p:nvPr/>
          </p:nvGrpSpPr>
          <p:grpSpPr>
            <a:xfrm>
              <a:off x="6109280" y="-1222045"/>
              <a:ext cx="3059832" cy="4221088"/>
              <a:chOff x="6119664" y="2636912"/>
              <a:chExt cx="3059832" cy="4221088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A60EEC58-ECEF-490B-B8F3-0838BE8397F4}"/>
                  </a:ext>
                </a:extLst>
              </p:cNvPr>
              <p:cNvGrpSpPr/>
              <p:nvPr/>
            </p:nvGrpSpPr>
            <p:grpSpPr>
              <a:xfrm>
                <a:off x="6119664" y="2636912"/>
                <a:ext cx="3059832" cy="4221088"/>
                <a:chOff x="6119664" y="2636912"/>
                <a:chExt cx="3059832" cy="4221088"/>
              </a:xfrm>
            </p:grpSpPr>
            <p:sp>
              <p:nvSpPr>
                <p:cNvPr id="47" name="Rectangle 46">
                  <a:extLst>
                    <a:ext uri="{FF2B5EF4-FFF2-40B4-BE49-F238E27FC236}">
                      <a16:creationId xmlns:a16="http://schemas.microsoft.com/office/drawing/2014/main" id="{750CD7A7-DDD6-4166-98B3-213278A3EEB8}"/>
                    </a:ext>
                  </a:extLst>
                </p:cNvPr>
                <p:cNvSpPr/>
                <p:nvPr/>
              </p:nvSpPr>
              <p:spPr>
                <a:xfrm>
                  <a:off x="6119664" y="2636912"/>
                  <a:ext cx="3059832" cy="422108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E400AB4B-4BE7-4CBD-A959-DA41C29D998B}"/>
                    </a:ext>
                  </a:extLst>
                </p:cNvPr>
                <p:cNvGrpSpPr/>
                <p:nvPr/>
              </p:nvGrpSpPr>
              <p:grpSpPr>
                <a:xfrm>
                  <a:off x="6588848" y="3994652"/>
                  <a:ext cx="2191141" cy="1872208"/>
                  <a:chOff x="6588848" y="3994652"/>
                  <a:chExt cx="2191141" cy="1872208"/>
                </a:xfrm>
              </p:grpSpPr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BF8156D5-9B43-4F0E-B727-287C326382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88848" y="3994652"/>
                    <a:ext cx="2191141" cy="1872208"/>
                  </a:xfrm>
                  <a:prstGeom prst="rect">
                    <a:avLst/>
                  </a:prstGeom>
                </p:spPr>
              </p:pic>
              <p:pic>
                <p:nvPicPr>
                  <p:cNvPr id="50" name="Picture 49">
                    <a:extLst>
                      <a:ext uri="{FF2B5EF4-FFF2-40B4-BE49-F238E27FC236}">
                        <a16:creationId xmlns:a16="http://schemas.microsoft.com/office/drawing/2014/main" id="{B56CD6F1-254E-435D-B6AC-7BCD5138E06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298401" y="4181484"/>
                    <a:ext cx="740388" cy="1174255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E8C1EE8A-4FBC-4140-9D69-DE3BB35B1BFE}"/>
                  </a:ext>
                </a:extLst>
              </p:cNvPr>
              <p:cNvSpPr/>
              <p:nvPr/>
            </p:nvSpPr>
            <p:spPr>
              <a:xfrm>
                <a:off x="6188278" y="2690917"/>
                <a:ext cx="2986716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Science</a:t>
                </a:r>
                <a:r>
                  <a:rPr lang="es-ES" sz="2800" dirty="0"/>
                  <a:t> </a:t>
                </a:r>
                <a:r>
                  <a:rPr lang="es-ES" sz="2800" dirty="0" err="1"/>
                  <a:t>journalism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(2011-now)</a:t>
                </a:r>
                <a:endParaRPr lang="en-GB" sz="2800" dirty="0"/>
              </a:p>
            </p:txBody>
          </p:sp>
        </p:grp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B1C9C80-0F43-4D50-8FFB-194FBEF50576}"/>
                </a:ext>
              </a:extLst>
            </p:cNvPr>
            <p:cNvSpPr/>
            <p:nvPr/>
          </p:nvSpPr>
          <p:spPr>
            <a:xfrm>
              <a:off x="6098806" y="2984417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0000">
                  <a:schemeClr val="accent6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A6F174A0-711D-43A7-B0EB-20F84A14B61B}"/>
              </a:ext>
            </a:extLst>
          </p:cNvPr>
          <p:cNvSpPr/>
          <p:nvPr/>
        </p:nvSpPr>
        <p:spPr>
          <a:xfrm>
            <a:off x="698005" y="8686269"/>
            <a:ext cx="76877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dirty="0" err="1"/>
              <a:t>Mathematical</a:t>
            </a:r>
            <a:r>
              <a:rPr lang="es-ES" sz="4400" dirty="0"/>
              <a:t> </a:t>
            </a:r>
            <a:r>
              <a:rPr lang="es-ES" sz="4400" dirty="0" err="1"/>
              <a:t>biology</a:t>
            </a:r>
            <a:br>
              <a:rPr lang="es-ES" sz="4400" dirty="0"/>
            </a:br>
            <a:r>
              <a:rPr lang="es-ES" sz="4400" dirty="0"/>
              <a:t>(2015-now)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871583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5DC1F849-C0C9-4965-BBD3-0453072C9D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869" y="2398763"/>
            <a:ext cx="1542826" cy="15428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1873DA4-B8C8-4FE2-AD45-9C329067E3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552" y="2052462"/>
            <a:ext cx="2249018" cy="2249018"/>
          </a:xfrm>
          <a:prstGeom prst="rect">
            <a:avLst/>
          </a:prstGeom>
        </p:spPr>
      </p:pic>
      <p:pic>
        <p:nvPicPr>
          <p:cNvPr id="27" name="Picture 2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CB598E-9AA1-472A-A37A-025EA9D6FD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258" y="4364354"/>
            <a:ext cx="1711587" cy="1711587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Why is it interesting?</a:t>
            </a:r>
            <a:br>
              <a:rPr lang="en-US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78A67AF-5CB2-4B61-847E-0B6FEB420220}"/>
              </a:ext>
            </a:extLst>
          </p:cNvPr>
          <p:cNvSpPr/>
          <p:nvPr/>
        </p:nvSpPr>
        <p:spPr>
          <a:xfrm>
            <a:off x="-7093296" y="-4923928"/>
            <a:ext cx="28299144" cy="15553728"/>
          </a:xfrm>
          <a:custGeom>
            <a:avLst/>
            <a:gdLst>
              <a:gd name="connsiteX0" fmla="*/ 11773310 w 28299144"/>
              <a:gd name="connsiteY0" fmla="*/ 8625780 h 15553728"/>
              <a:gd name="connsiteX1" fmla="*/ 10297146 w 28299144"/>
              <a:gd name="connsiteY1" fmla="*/ 10029936 h 15553728"/>
              <a:gd name="connsiteX2" fmla="*/ 11773310 w 28299144"/>
              <a:gd name="connsiteY2" fmla="*/ 11434092 h 15553728"/>
              <a:gd name="connsiteX3" fmla="*/ 13249474 w 28299144"/>
              <a:gd name="connsiteY3" fmla="*/ 10029936 h 15553728"/>
              <a:gd name="connsiteX4" fmla="*/ 11773310 w 28299144"/>
              <a:gd name="connsiteY4" fmla="*/ 8625780 h 15553728"/>
              <a:gd name="connsiteX5" fmla="*/ 0 w 28299144"/>
              <a:gd name="connsiteY5" fmla="*/ 0 h 15553728"/>
              <a:gd name="connsiteX6" fmla="*/ 28299144 w 28299144"/>
              <a:gd name="connsiteY6" fmla="*/ 0 h 15553728"/>
              <a:gd name="connsiteX7" fmla="*/ 28299144 w 28299144"/>
              <a:gd name="connsiteY7" fmla="*/ 7046665 h 15553728"/>
              <a:gd name="connsiteX8" fmla="*/ 28262632 w 28299144"/>
              <a:gd name="connsiteY8" fmla="*/ 7046665 h 15553728"/>
              <a:gd name="connsiteX9" fmla="*/ 28262632 w 28299144"/>
              <a:gd name="connsiteY9" fmla="*/ 15553728 h 15553728"/>
              <a:gd name="connsiteX10" fmla="*/ 18218024 w 28299144"/>
              <a:gd name="connsiteY10" fmla="*/ 15553728 h 15553728"/>
              <a:gd name="connsiteX11" fmla="*/ 15237569 w 28299144"/>
              <a:gd name="connsiteY11" fmla="*/ 15553728 h 15553728"/>
              <a:gd name="connsiteX12" fmla="*/ 72009 w 28299144"/>
              <a:gd name="connsiteY12" fmla="*/ 15553728 h 15553728"/>
              <a:gd name="connsiteX13" fmla="*/ 72009 w 28299144"/>
              <a:gd name="connsiteY13" fmla="*/ 7046665 h 15553728"/>
              <a:gd name="connsiteX14" fmla="*/ 0 w 28299144"/>
              <a:gd name="connsiteY14" fmla="*/ 7046665 h 15553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299144" h="15553728">
                <a:moveTo>
                  <a:pt x="11773310" y="8625780"/>
                </a:moveTo>
                <a:cubicBezTo>
                  <a:pt x="10958047" y="8625780"/>
                  <a:pt x="10297146" y="9254442"/>
                  <a:pt x="10297146" y="10029936"/>
                </a:cubicBezTo>
                <a:cubicBezTo>
                  <a:pt x="10297146" y="10805430"/>
                  <a:pt x="10958047" y="11434092"/>
                  <a:pt x="11773310" y="11434092"/>
                </a:cubicBezTo>
                <a:cubicBezTo>
                  <a:pt x="12588573" y="11434092"/>
                  <a:pt x="13249474" y="10805430"/>
                  <a:pt x="13249474" y="10029936"/>
                </a:cubicBezTo>
                <a:cubicBezTo>
                  <a:pt x="13249474" y="9254442"/>
                  <a:pt x="12588573" y="8625780"/>
                  <a:pt x="11773310" y="8625780"/>
                </a:cubicBezTo>
                <a:close/>
                <a:moveTo>
                  <a:pt x="0" y="0"/>
                </a:moveTo>
                <a:lnTo>
                  <a:pt x="28299144" y="0"/>
                </a:lnTo>
                <a:lnTo>
                  <a:pt x="28299144" y="7046665"/>
                </a:lnTo>
                <a:lnTo>
                  <a:pt x="28262632" y="7046665"/>
                </a:lnTo>
                <a:lnTo>
                  <a:pt x="28262632" y="15553728"/>
                </a:lnTo>
                <a:lnTo>
                  <a:pt x="18218024" y="15553728"/>
                </a:lnTo>
                <a:lnTo>
                  <a:pt x="15237569" y="15553728"/>
                </a:lnTo>
                <a:lnTo>
                  <a:pt x="72009" y="15553728"/>
                </a:lnTo>
                <a:lnTo>
                  <a:pt x="72009" y="7046665"/>
                </a:lnTo>
                <a:lnTo>
                  <a:pt x="0" y="7046665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924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B8EFDB-7205-4F4D-98A4-04F554067AAC}"/>
              </a:ext>
            </a:extLst>
          </p:cNvPr>
          <p:cNvGrpSpPr/>
          <p:nvPr/>
        </p:nvGrpSpPr>
        <p:grpSpPr>
          <a:xfrm>
            <a:off x="520559" y="1196752"/>
            <a:ext cx="1556717" cy="1480780"/>
            <a:chOff x="467544" y="1613620"/>
            <a:chExt cx="2952328" cy="280831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56ACA7F-BF14-4D44-ABD1-CD8C573B7C53}"/>
                </a:ext>
              </a:extLst>
            </p:cNvPr>
            <p:cNvSpPr/>
            <p:nvPr/>
          </p:nvSpPr>
          <p:spPr>
            <a:xfrm>
              <a:off x="467544" y="1613620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 descr="A picture containing vector graphics&#10;&#10;Description generated with high confidence">
              <a:extLst>
                <a:ext uri="{FF2B5EF4-FFF2-40B4-BE49-F238E27FC236}">
                  <a16:creationId xmlns:a16="http://schemas.microsoft.com/office/drawing/2014/main" id="{16CBA756-EF48-42EA-9AF0-69F3BE15F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469" y="2246363"/>
              <a:ext cx="1542826" cy="154282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070C5C-A8A9-46B7-9806-D5525686823F}"/>
              </a:ext>
            </a:extLst>
          </p:cNvPr>
          <p:cNvGrpSpPr/>
          <p:nvPr/>
        </p:nvGrpSpPr>
        <p:grpSpPr>
          <a:xfrm>
            <a:off x="520560" y="3068960"/>
            <a:ext cx="1556717" cy="1480780"/>
            <a:chOff x="5582711" y="1613620"/>
            <a:chExt cx="2952328" cy="280831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4488F69-DB57-4CA6-A31D-F24D79F46C4A}"/>
                </a:ext>
              </a:extLst>
            </p:cNvPr>
            <p:cNvSpPr/>
            <p:nvPr/>
          </p:nvSpPr>
          <p:spPr>
            <a:xfrm>
              <a:off x="5582711" y="1613620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6F1B2D1-E071-4BC6-85D7-F61AC387A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1900062"/>
              <a:ext cx="2249018" cy="2249018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6567768-2F09-458A-A1CB-2029F045C2C6}"/>
              </a:ext>
            </a:extLst>
          </p:cNvPr>
          <p:cNvGrpSpPr/>
          <p:nvPr/>
        </p:nvGrpSpPr>
        <p:grpSpPr>
          <a:xfrm>
            <a:off x="520560" y="4900548"/>
            <a:ext cx="1556717" cy="1480780"/>
            <a:chOff x="3015283" y="3684562"/>
            <a:chExt cx="2952328" cy="280831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43E141-829B-49B4-B0D0-0F4BC9C0AFF7}"/>
                </a:ext>
              </a:extLst>
            </p:cNvPr>
            <p:cNvSpPr/>
            <p:nvPr/>
          </p:nvSpPr>
          <p:spPr>
            <a:xfrm>
              <a:off x="3015283" y="3684562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CC6FC996-7372-4723-BF63-BFC1C5CFD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58" y="4211954"/>
              <a:ext cx="1711587" cy="1711587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4622E73-F927-4203-BB92-C96370C1C317}"/>
              </a:ext>
            </a:extLst>
          </p:cNvPr>
          <p:cNvGrpSpPr/>
          <p:nvPr/>
        </p:nvGrpSpPr>
        <p:grpSpPr>
          <a:xfrm>
            <a:off x="3262556" y="1334287"/>
            <a:ext cx="5013100" cy="4768562"/>
            <a:chOff x="3131840" y="1612766"/>
            <a:chExt cx="5013100" cy="4768562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E912AA8C-F329-4347-8E96-8186B1797CB3}"/>
                </a:ext>
              </a:extLst>
            </p:cNvPr>
            <p:cNvSpPr/>
            <p:nvPr/>
          </p:nvSpPr>
          <p:spPr>
            <a:xfrm>
              <a:off x="3131840" y="1612766"/>
              <a:ext cx="5013100" cy="476856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7AF419D-39A2-4936-BA69-725F6E391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2829" y="2297723"/>
              <a:ext cx="4271122" cy="3398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113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BB8EFDB-7205-4F4D-98A4-04F554067AAC}"/>
              </a:ext>
            </a:extLst>
          </p:cNvPr>
          <p:cNvGrpSpPr/>
          <p:nvPr/>
        </p:nvGrpSpPr>
        <p:grpSpPr>
          <a:xfrm>
            <a:off x="520559" y="1196752"/>
            <a:ext cx="1556717" cy="1480780"/>
            <a:chOff x="467544" y="1613620"/>
            <a:chExt cx="2952328" cy="2808312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F56ACA7F-BF14-4D44-ABD1-CD8C573B7C53}"/>
                </a:ext>
              </a:extLst>
            </p:cNvPr>
            <p:cNvSpPr/>
            <p:nvPr/>
          </p:nvSpPr>
          <p:spPr>
            <a:xfrm>
              <a:off x="467544" y="1613620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9" name="Picture 8" descr="A picture containing vector graphics&#10;&#10;Description generated with high confidence">
              <a:extLst>
                <a:ext uri="{FF2B5EF4-FFF2-40B4-BE49-F238E27FC236}">
                  <a16:creationId xmlns:a16="http://schemas.microsoft.com/office/drawing/2014/main" id="{16CBA756-EF48-42EA-9AF0-69F3BE15F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469" y="2246363"/>
              <a:ext cx="1542826" cy="1542826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070C5C-A8A9-46B7-9806-D5525686823F}"/>
              </a:ext>
            </a:extLst>
          </p:cNvPr>
          <p:cNvGrpSpPr/>
          <p:nvPr/>
        </p:nvGrpSpPr>
        <p:grpSpPr>
          <a:xfrm>
            <a:off x="520560" y="3068960"/>
            <a:ext cx="1556717" cy="1480780"/>
            <a:chOff x="5582711" y="1613620"/>
            <a:chExt cx="2952328" cy="280831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4488F69-DB57-4CA6-A31D-F24D79F46C4A}"/>
                </a:ext>
              </a:extLst>
            </p:cNvPr>
            <p:cNvSpPr/>
            <p:nvPr/>
          </p:nvSpPr>
          <p:spPr>
            <a:xfrm>
              <a:off x="5582711" y="1613620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6F1B2D1-E071-4BC6-85D7-F61AC387A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1900062"/>
              <a:ext cx="2249018" cy="2249018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6567768-2F09-458A-A1CB-2029F045C2C6}"/>
              </a:ext>
            </a:extLst>
          </p:cNvPr>
          <p:cNvGrpSpPr/>
          <p:nvPr/>
        </p:nvGrpSpPr>
        <p:grpSpPr>
          <a:xfrm>
            <a:off x="520560" y="4900548"/>
            <a:ext cx="1556717" cy="1480780"/>
            <a:chOff x="3015283" y="3684562"/>
            <a:chExt cx="2952328" cy="2808312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43E141-829B-49B4-B0D0-0F4BC9C0AFF7}"/>
                </a:ext>
              </a:extLst>
            </p:cNvPr>
            <p:cNvSpPr/>
            <p:nvPr/>
          </p:nvSpPr>
          <p:spPr>
            <a:xfrm>
              <a:off x="3015283" y="3684562"/>
              <a:ext cx="2952328" cy="280831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A close up of a logo&#10;&#10;Description generated with very high confidence">
              <a:extLst>
                <a:ext uri="{FF2B5EF4-FFF2-40B4-BE49-F238E27FC236}">
                  <a16:creationId xmlns:a16="http://schemas.microsoft.com/office/drawing/2014/main" id="{CC6FC996-7372-4723-BF63-BFC1C5CFD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58" y="4211954"/>
              <a:ext cx="1711587" cy="1711587"/>
            </a:xfrm>
            <a:prstGeom prst="rect">
              <a:avLst/>
            </a:prstGeom>
          </p:spPr>
        </p:pic>
      </p:grpSp>
      <p:sp>
        <p:nvSpPr>
          <p:cNvPr id="17" name="Title 5">
            <a:extLst>
              <a:ext uri="{FF2B5EF4-FFF2-40B4-BE49-F238E27FC236}">
                <a16:creationId xmlns:a16="http://schemas.microsoft.com/office/drawing/2014/main" id="{3636D27A-3E49-4A23-8AFE-A81063BFB785}"/>
              </a:ext>
            </a:extLst>
          </p:cNvPr>
          <p:cNvSpPr txBox="1">
            <a:spLocks/>
          </p:cNvSpPr>
          <p:nvPr/>
        </p:nvSpPr>
        <p:spPr>
          <a:xfrm>
            <a:off x="2316970" y="1093501"/>
            <a:ext cx="6325306" cy="66247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5400" i="1" dirty="0">
                <a:solidFill>
                  <a:schemeClr val="bg1"/>
                </a:solidFill>
              </a:rPr>
              <a:t>“Mathematics is the art of giving the same name to different things”</a:t>
            </a:r>
            <a:br>
              <a:rPr lang="en-US" sz="5400" i="1" dirty="0">
                <a:solidFill>
                  <a:schemeClr val="bg1"/>
                </a:solidFill>
              </a:rPr>
            </a:br>
            <a:br>
              <a:rPr lang="en-US" sz="5400" i="1" dirty="0">
                <a:solidFill>
                  <a:schemeClr val="bg1"/>
                </a:solidFill>
              </a:rPr>
            </a:br>
            <a:r>
              <a:rPr lang="en-US" sz="5400" i="1" dirty="0">
                <a:solidFill>
                  <a:schemeClr val="bg1"/>
                </a:solidFill>
              </a:rPr>
              <a:t>H. </a:t>
            </a:r>
            <a:r>
              <a:rPr lang="en-US" sz="5400" i="1" dirty="0" err="1">
                <a:solidFill>
                  <a:schemeClr val="bg1"/>
                </a:solidFill>
              </a:rPr>
              <a:t>Poincaré</a:t>
            </a:r>
            <a:br>
              <a:rPr lang="en-US" sz="5400" dirty="0">
                <a:solidFill>
                  <a:schemeClr val="bg1"/>
                </a:solidFill>
              </a:rPr>
            </a:br>
            <a:br>
              <a:rPr lang="en-US" sz="5400" dirty="0">
                <a:solidFill>
                  <a:schemeClr val="bg1"/>
                </a:solidFill>
              </a:rPr>
            </a:br>
            <a:br>
              <a:rPr lang="en-US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117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5B6F80D-C42C-4539-998C-A1910AE5F2E3}"/>
              </a:ext>
            </a:extLst>
          </p:cNvPr>
          <p:cNvSpPr/>
          <p:nvPr/>
        </p:nvSpPr>
        <p:spPr>
          <a:xfrm>
            <a:off x="-15008" y="0"/>
            <a:ext cx="4523994" cy="53732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008" y="1967677"/>
            <a:ext cx="4325620" cy="2922646"/>
          </a:xfrm>
        </p:spPr>
        <p:txBody>
          <a:bodyPr>
            <a:normAutofit/>
          </a:bodyPr>
          <a:lstStyle/>
          <a:p>
            <a:r>
              <a:rPr lang="en-US" dirty="0"/>
              <a:t>Thanks for your attention</a:t>
            </a:r>
            <a:br>
              <a:rPr lang="es-ES" dirty="0"/>
            </a:br>
            <a:br>
              <a:rPr lang="es-ES" dirty="0"/>
            </a:b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73216"/>
            <a:ext cx="9144000" cy="14873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4F41D3D-0994-4F10-97BC-4A7E610ACA25}"/>
              </a:ext>
            </a:extLst>
          </p:cNvPr>
          <p:cNvSpPr/>
          <p:nvPr/>
        </p:nvSpPr>
        <p:spPr>
          <a:xfrm>
            <a:off x="4484468" y="0"/>
            <a:ext cx="4659531" cy="5373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3ED0E4-5D88-4FAA-BC8D-87D204B0AF5F}"/>
              </a:ext>
            </a:extLst>
          </p:cNvPr>
          <p:cNvSpPr/>
          <p:nvPr/>
        </p:nvSpPr>
        <p:spPr>
          <a:xfrm>
            <a:off x="4484469" y="4783045"/>
            <a:ext cx="47784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chemeClr val="accent1">
                    <a:lumMod val="50000"/>
                  </a:schemeClr>
                </a:solidFill>
              </a:rPr>
              <a:t>pabrod.github.io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A2CE0C-C3C8-483D-A10F-48DFF4CDADCF}"/>
              </a:ext>
            </a:extLst>
          </p:cNvPr>
          <p:cNvSpPr/>
          <p:nvPr/>
        </p:nvSpPr>
        <p:spPr>
          <a:xfrm>
            <a:off x="4338278" y="136776"/>
            <a:ext cx="48057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Contact and key references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7B9F0C-9FB7-4889-8BFB-91FE98BC78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0" t="9680" r="7160" b="9680"/>
          <a:stretch/>
        </p:blipFill>
        <p:spPr>
          <a:xfrm>
            <a:off x="4716016" y="598441"/>
            <a:ext cx="4315374" cy="418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587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Who?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578137"/>
            <a:ext cx="8208912" cy="4339394"/>
          </a:xfrm>
        </p:spPr>
        <p:txBody>
          <a:bodyPr>
            <a:normAutofit/>
          </a:bodyPr>
          <a:lstStyle/>
          <a:p>
            <a:r>
              <a:rPr lang="es-ES" sz="2800" dirty="0"/>
              <a:t>Pablo Rodríguez-Sánchez (</a:t>
            </a:r>
            <a:r>
              <a:rPr lang="es-ES" sz="2800" dirty="0" err="1"/>
              <a:t>Spain</a:t>
            </a:r>
            <a:r>
              <a:rPr lang="es-ES" sz="2800" dirty="0"/>
              <a:t>, 1984)</a:t>
            </a:r>
            <a:endParaRPr lang="en-GB" sz="2800" dirty="0"/>
          </a:p>
          <a:p>
            <a:endParaRPr lang="nl-NL" i="1" dirty="0"/>
          </a:p>
        </p:txBody>
      </p:sp>
      <p:pic>
        <p:nvPicPr>
          <p:cNvPr id="9" name="Marcador de contenido 10">
            <a:extLst>
              <a:ext uri="{FF2B5EF4-FFF2-40B4-BE49-F238E27FC236}">
                <a16:creationId xmlns:a16="http://schemas.microsoft.com/office/drawing/2014/main" id="{87E78873-A24B-48FA-B94C-2F63904E6751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75798"/>
            <a:ext cx="1208986" cy="120898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28EA48D-9E16-4374-9A3D-2C98BFC68404}"/>
              </a:ext>
            </a:extLst>
          </p:cNvPr>
          <p:cNvGrpSpPr/>
          <p:nvPr/>
        </p:nvGrpSpPr>
        <p:grpSpPr>
          <a:xfrm>
            <a:off x="90" y="-1222045"/>
            <a:ext cx="3125693" cy="8424333"/>
            <a:chOff x="90" y="-1222045"/>
            <a:chExt cx="3125693" cy="8424333"/>
          </a:xfrm>
        </p:grpSpPr>
        <p:grpSp>
          <p:nvGrpSpPr>
            <p:cNvPr id="23" name="Group 22"/>
            <p:cNvGrpSpPr/>
            <p:nvPr/>
          </p:nvGrpSpPr>
          <p:grpSpPr>
            <a:xfrm>
              <a:off x="90" y="-1222045"/>
              <a:ext cx="3125693" cy="4221088"/>
              <a:chOff x="0" y="2636912"/>
              <a:chExt cx="3125693" cy="4221088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0" y="2636912"/>
                <a:ext cx="3059832" cy="4221088"/>
                <a:chOff x="0" y="2636912"/>
                <a:chExt cx="3059832" cy="4221088"/>
              </a:xfrm>
            </p:grpSpPr>
            <p:sp>
              <p:nvSpPr>
                <p:cNvPr id="3" name="Rectangle 2">
                  <a:extLst>
                    <a:ext uri="{FF2B5EF4-FFF2-40B4-BE49-F238E27FC236}">
                      <a16:creationId xmlns:a16="http://schemas.microsoft.com/office/drawing/2014/main" id="{B297FF6D-0A71-44A4-A1AC-9FC71BE44326}"/>
                    </a:ext>
                  </a:extLst>
                </p:cNvPr>
                <p:cNvSpPr/>
                <p:nvPr/>
              </p:nvSpPr>
              <p:spPr>
                <a:xfrm>
                  <a:off x="0" y="2636912"/>
                  <a:ext cx="3059832" cy="422108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5" name="Graphic 4">
                  <a:extLst>
                    <a:ext uri="{FF2B5EF4-FFF2-40B4-BE49-F238E27FC236}">
                      <a16:creationId xmlns:a16="http://schemas.microsoft.com/office/drawing/2014/main" id="{53F99DE9-1A52-489F-998E-D53CB4979F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4715" y="4019023"/>
                  <a:ext cx="2531345" cy="1898508"/>
                </a:xfrm>
                <a:prstGeom prst="rect">
                  <a:avLst/>
                </a:prstGeom>
              </p:spPr>
            </p:pic>
          </p:grpSp>
          <p:sp>
            <p:nvSpPr>
              <p:cNvPr id="22" name="Rectangle 21"/>
              <p:cNvSpPr/>
              <p:nvPr/>
            </p:nvSpPr>
            <p:spPr>
              <a:xfrm>
                <a:off x="99287" y="2701049"/>
                <a:ext cx="3026406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Theoretical</a:t>
                </a:r>
                <a:r>
                  <a:rPr lang="es-ES" sz="2800" dirty="0"/>
                  <a:t> </a:t>
                </a:r>
                <a:r>
                  <a:rPr lang="es-ES" sz="2800" dirty="0" err="1"/>
                  <a:t>physics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(2012)</a:t>
                </a:r>
                <a:endParaRPr lang="en-GB" sz="2800" dirty="0"/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16DFA50-1411-4BF4-B7A7-80FCBB8ECFE4}"/>
                </a:ext>
              </a:extLst>
            </p:cNvPr>
            <p:cNvSpPr/>
            <p:nvPr/>
          </p:nvSpPr>
          <p:spPr>
            <a:xfrm>
              <a:off x="90" y="2981200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40000">
                  <a:schemeClr val="accent2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0962E5F-D3E6-4673-BFDE-2624F52AADFB}"/>
              </a:ext>
            </a:extLst>
          </p:cNvPr>
          <p:cNvGrpSpPr/>
          <p:nvPr/>
        </p:nvGrpSpPr>
        <p:grpSpPr>
          <a:xfrm>
            <a:off x="3049448" y="-1230253"/>
            <a:ext cx="3114465" cy="8432541"/>
            <a:chOff x="3049448" y="-1230253"/>
            <a:chExt cx="3114465" cy="8432541"/>
          </a:xfrm>
        </p:grpSpPr>
        <p:grpSp>
          <p:nvGrpSpPr>
            <p:cNvPr id="28" name="Group 27"/>
            <p:cNvGrpSpPr/>
            <p:nvPr/>
          </p:nvGrpSpPr>
          <p:grpSpPr>
            <a:xfrm>
              <a:off x="3059922" y="-1230253"/>
              <a:ext cx="3103991" cy="4221088"/>
              <a:chOff x="3059832" y="2636912"/>
              <a:chExt cx="3103991" cy="4221088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3059832" y="2636912"/>
                <a:ext cx="3059832" cy="4221088"/>
                <a:chOff x="3059832" y="2636912"/>
                <a:chExt cx="3059832" cy="4221088"/>
              </a:xfrm>
            </p:grpSpPr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B297FF6D-0A71-44A4-A1AC-9FC71BE44326}"/>
                    </a:ext>
                  </a:extLst>
                </p:cNvPr>
                <p:cNvSpPr/>
                <p:nvPr/>
              </p:nvSpPr>
              <p:spPr>
                <a:xfrm>
                  <a:off x="3059832" y="2636912"/>
                  <a:ext cx="3059832" cy="4221088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120775" y="4040950"/>
                  <a:ext cx="2872880" cy="1640878"/>
                </a:xfrm>
                <a:prstGeom prst="rect">
                  <a:avLst/>
                </a:prstGeom>
              </p:spPr>
            </p:pic>
          </p:grpSp>
          <p:sp>
            <p:nvSpPr>
              <p:cNvPr id="24" name="Rectangle 23"/>
              <p:cNvSpPr/>
              <p:nvPr/>
            </p:nvSpPr>
            <p:spPr>
              <a:xfrm>
                <a:off x="3059832" y="2690916"/>
                <a:ext cx="3103991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Optical</a:t>
                </a:r>
                <a:r>
                  <a:rPr lang="es-ES" sz="2800" dirty="0"/>
                  <a:t> </a:t>
                </a:r>
                <a:r>
                  <a:rPr lang="es-ES" sz="2800" dirty="0" err="1"/>
                  <a:t>engineering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(2012-2015)</a:t>
                </a:r>
                <a:endParaRPr lang="en-GB" sz="2800" dirty="0"/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2FEA777-5368-4529-9EC3-F3C467347CA4}"/>
                </a:ext>
              </a:extLst>
            </p:cNvPr>
            <p:cNvSpPr/>
            <p:nvPr/>
          </p:nvSpPr>
          <p:spPr>
            <a:xfrm>
              <a:off x="3049448" y="2981200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>
                    <a:lumMod val="40000"/>
                    <a:lumOff val="6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D62F7B-8E3B-488A-8E7E-EF8CD04E08E0}"/>
              </a:ext>
            </a:extLst>
          </p:cNvPr>
          <p:cNvGrpSpPr/>
          <p:nvPr/>
        </p:nvGrpSpPr>
        <p:grpSpPr>
          <a:xfrm>
            <a:off x="6098806" y="-1222045"/>
            <a:ext cx="3070306" cy="8427550"/>
            <a:chOff x="6098806" y="-1222045"/>
            <a:chExt cx="3070306" cy="8427550"/>
          </a:xfrm>
        </p:grpSpPr>
        <p:grpSp>
          <p:nvGrpSpPr>
            <p:cNvPr id="27" name="Group 26"/>
            <p:cNvGrpSpPr/>
            <p:nvPr/>
          </p:nvGrpSpPr>
          <p:grpSpPr>
            <a:xfrm>
              <a:off x="6109280" y="-1222045"/>
              <a:ext cx="3059832" cy="4221088"/>
              <a:chOff x="6119664" y="2636912"/>
              <a:chExt cx="3059832" cy="4221088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6119664" y="2636912"/>
                <a:ext cx="3059832" cy="4221088"/>
                <a:chOff x="6119664" y="2636912"/>
                <a:chExt cx="3059832" cy="4221088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B297FF6D-0A71-44A4-A1AC-9FC71BE44326}"/>
                    </a:ext>
                  </a:extLst>
                </p:cNvPr>
                <p:cNvSpPr/>
                <p:nvPr/>
              </p:nvSpPr>
              <p:spPr>
                <a:xfrm>
                  <a:off x="6119664" y="2636912"/>
                  <a:ext cx="3059832" cy="4221088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20" name="Group 19"/>
                <p:cNvGrpSpPr/>
                <p:nvPr/>
              </p:nvGrpSpPr>
              <p:grpSpPr>
                <a:xfrm>
                  <a:off x="6588848" y="3994652"/>
                  <a:ext cx="2191141" cy="1872208"/>
                  <a:chOff x="6588848" y="3994652"/>
                  <a:chExt cx="2191141" cy="1872208"/>
                </a:xfrm>
              </p:grpSpPr>
              <p:pic>
                <p:nvPicPr>
                  <p:cNvPr id="18" name="Picture 17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biLevel thresh="7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588848" y="3994652"/>
                    <a:ext cx="2191141" cy="1872208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/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298401" y="4181484"/>
                    <a:ext cx="740388" cy="1174255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26" name="Rectangle 25"/>
              <p:cNvSpPr/>
              <p:nvPr/>
            </p:nvSpPr>
            <p:spPr>
              <a:xfrm>
                <a:off x="6188275" y="2690917"/>
                <a:ext cx="2986716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2800" dirty="0" err="1"/>
                  <a:t>Science</a:t>
                </a:r>
                <a:r>
                  <a:rPr lang="es-ES" sz="2800" dirty="0"/>
                  <a:t> </a:t>
                </a:r>
                <a:r>
                  <a:rPr lang="es-ES" sz="2800" dirty="0" err="1"/>
                  <a:t>journalism</a:t>
                </a:r>
                <a:r>
                  <a:rPr lang="es-ES" sz="2800" dirty="0"/>
                  <a:t> </a:t>
                </a:r>
                <a:br>
                  <a:rPr lang="es-ES" sz="2800" dirty="0"/>
                </a:br>
                <a:r>
                  <a:rPr lang="es-ES" sz="2800" dirty="0"/>
                  <a:t>(2011-now)</a:t>
                </a:r>
                <a:endParaRPr lang="en-GB" sz="2800" dirty="0"/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6AC9680-0E45-4632-BCAC-53B8456E76A3}"/>
                </a:ext>
              </a:extLst>
            </p:cNvPr>
            <p:cNvSpPr/>
            <p:nvPr/>
          </p:nvSpPr>
          <p:spPr>
            <a:xfrm>
              <a:off x="6098806" y="2984417"/>
              <a:ext cx="3059832" cy="4221088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40000"/>
                    <a:lumOff val="60000"/>
                  </a:schemeClr>
                </a:gs>
                <a:gs pos="40000">
                  <a:schemeClr val="accent6">
                    <a:lumMod val="20000"/>
                    <a:lumOff val="80000"/>
                  </a:schemeClr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4AC0F870-10E9-40FE-8B3C-4E5F95E937B3}"/>
              </a:ext>
            </a:extLst>
          </p:cNvPr>
          <p:cNvSpPr/>
          <p:nvPr/>
        </p:nvSpPr>
        <p:spPr>
          <a:xfrm>
            <a:off x="713422" y="5229200"/>
            <a:ext cx="768776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dirty="0" err="1"/>
              <a:t>Mathematical</a:t>
            </a:r>
            <a:r>
              <a:rPr lang="es-ES" sz="4400" dirty="0"/>
              <a:t> </a:t>
            </a:r>
            <a:r>
              <a:rPr lang="es-ES" sz="4400" dirty="0" err="1"/>
              <a:t>biology</a:t>
            </a:r>
            <a:br>
              <a:rPr lang="es-ES" sz="4400" dirty="0"/>
            </a:br>
            <a:r>
              <a:rPr lang="es-ES" sz="4400" dirty="0"/>
              <a:t>(2015-now)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152419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Research question:</a:t>
            </a:r>
            <a:br>
              <a:rPr lang="en-US" dirty="0"/>
            </a:br>
            <a:r>
              <a:rPr lang="en-US" dirty="0"/>
              <a:t>Why are there so many species?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3871342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Competing hypotheses:</a:t>
            </a:r>
          </a:p>
          <a:p>
            <a:endParaRPr lang="en-US" dirty="0"/>
          </a:p>
          <a:p>
            <a:pPr lvl="1"/>
            <a:r>
              <a:rPr lang="en-US" dirty="0"/>
              <a:t>Chaotic or cyclic asymptotic behavior</a:t>
            </a:r>
          </a:p>
          <a:p>
            <a:endParaRPr lang="en-US" dirty="0"/>
          </a:p>
          <a:p>
            <a:pPr lvl="1"/>
            <a:r>
              <a:rPr lang="en-US" dirty="0"/>
              <a:t>Neutral hypotheses</a:t>
            </a:r>
          </a:p>
          <a:p>
            <a:endParaRPr lang="en-US" dirty="0"/>
          </a:p>
          <a:p>
            <a:pPr lvl="1"/>
            <a:r>
              <a:rPr lang="en-US" dirty="0"/>
              <a:t>Others…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723442"/>
            <a:ext cx="4555703" cy="455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76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1D0167-BA49-4F64-B71B-54C443D44C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780929"/>
            <a:ext cx="9036496" cy="161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6621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1D0167-BA49-4F64-B71B-54C443D44C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085184"/>
            <a:ext cx="9036496" cy="1613660"/>
          </a:xfrm>
          <a:prstGeom prst="rect">
            <a:avLst/>
          </a:prstGeom>
        </p:spPr>
      </p:pic>
      <p:pic>
        <p:nvPicPr>
          <p:cNvPr id="9" name="Picture 8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F0DD0EA7-AC4A-42A2-B285-C707674B7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0" y="1700808"/>
            <a:ext cx="12132838" cy="173326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475656" y="1700808"/>
            <a:ext cx="2664296" cy="4191206"/>
            <a:chOff x="1475656" y="1700808"/>
            <a:chExt cx="2664296" cy="4191206"/>
          </a:xfrm>
        </p:grpSpPr>
        <p:sp>
          <p:nvSpPr>
            <p:cNvPr id="5" name="Rectangle 4"/>
            <p:cNvSpPr/>
            <p:nvPr/>
          </p:nvSpPr>
          <p:spPr>
            <a:xfrm>
              <a:off x="1691680" y="1700808"/>
              <a:ext cx="1872208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75656" y="5027918"/>
              <a:ext cx="2664296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658923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1D0167-BA49-4F64-B71B-54C443D44C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085184"/>
            <a:ext cx="9036496" cy="1613660"/>
          </a:xfrm>
          <a:prstGeom prst="rect">
            <a:avLst/>
          </a:prstGeom>
        </p:spPr>
      </p:pic>
      <p:pic>
        <p:nvPicPr>
          <p:cNvPr id="9" name="Picture 8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F0DD0EA7-AC4A-42A2-B285-C707674B7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0" y="1700808"/>
            <a:ext cx="12132838" cy="1733263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4139952" y="1706492"/>
            <a:ext cx="4932040" cy="4176510"/>
            <a:chOff x="4139952" y="1706492"/>
            <a:chExt cx="4932040" cy="4176510"/>
          </a:xfrm>
        </p:grpSpPr>
        <p:sp>
          <p:nvSpPr>
            <p:cNvPr id="13" name="Rectangle 12"/>
            <p:cNvSpPr/>
            <p:nvPr/>
          </p:nvSpPr>
          <p:spPr>
            <a:xfrm>
              <a:off x="4139952" y="1706492"/>
              <a:ext cx="4932040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16016" y="5018906"/>
              <a:ext cx="3973972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3809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Neutrality and chaos</a:t>
            </a:r>
            <a:br>
              <a:rPr lang="en-US" dirty="0"/>
            </a:b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78185"/>
            <a:ext cx="1381684" cy="10994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91D0167-BA49-4F64-B71B-54C443D44C8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5085184"/>
            <a:ext cx="9036496" cy="1613660"/>
          </a:xfrm>
          <a:prstGeom prst="rect">
            <a:avLst/>
          </a:prstGeom>
        </p:spPr>
      </p:pic>
      <p:pic>
        <p:nvPicPr>
          <p:cNvPr id="9" name="Picture 8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F0DD0EA7-AC4A-42A2-B285-C707674B7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10" y="1700808"/>
            <a:ext cx="12132838" cy="1733263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1475655" y="2622170"/>
            <a:ext cx="2496533" cy="4089363"/>
            <a:chOff x="1475655" y="2622170"/>
            <a:chExt cx="2496533" cy="4089363"/>
          </a:xfrm>
        </p:grpSpPr>
        <p:sp>
          <p:nvSpPr>
            <p:cNvPr id="18" name="Rectangle 17"/>
            <p:cNvSpPr/>
            <p:nvPr/>
          </p:nvSpPr>
          <p:spPr>
            <a:xfrm>
              <a:off x="1814865" y="2622170"/>
              <a:ext cx="1625837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75655" y="5847437"/>
              <a:ext cx="2496533" cy="864096"/>
            </a:xfrm>
            <a:prstGeom prst="rect">
              <a:avLst/>
            </a:prstGeom>
            <a:solidFill>
              <a:srgbClr val="2E75B6">
                <a:alpha val="50196"/>
              </a:srgb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89905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208</Words>
  <Application>Microsoft Office PowerPoint</Application>
  <PresentationFormat>On-screen Show (4:3)</PresentationFormat>
  <Paragraphs>104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Office Theme</vt:lpstr>
      <vt:lpstr>  “Competition, diversity and the benefits of chaos”</vt:lpstr>
      <vt:lpstr>Who?</vt:lpstr>
      <vt:lpstr>Who?</vt:lpstr>
      <vt:lpstr>Who?</vt:lpstr>
      <vt:lpstr>Research question: Why are there so many species?</vt:lpstr>
      <vt:lpstr>Neutrality and chaos </vt:lpstr>
      <vt:lpstr>Neutrality and chaos </vt:lpstr>
      <vt:lpstr>Neutrality and chaos </vt:lpstr>
      <vt:lpstr>Neutrality and chaos </vt:lpstr>
      <vt:lpstr>Neutrality and chaos </vt:lpstr>
      <vt:lpstr>Neutrality and chaos Multispecies Rosenzweig-MacArthur dynamics</vt:lpstr>
      <vt:lpstr>Neutrality and chaos Possible dynamics</vt:lpstr>
      <vt:lpstr>How? </vt:lpstr>
      <vt:lpstr>Numerical experiment Types of competition</vt:lpstr>
      <vt:lpstr>Numerical experiment The competition parameter </vt:lpstr>
      <vt:lpstr>Numerical experiment A Monte Carlo approach </vt:lpstr>
      <vt:lpstr>Numerical experiment A Monte Carlo approach</vt:lpstr>
      <vt:lpstr>Numerical experiment A Monte Carlo approach</vt:lpstr>
      <vt:lpstr>Numerical experiment A Monte Carlo approach</vt:lpstr>
      <vt:lpstr>Numerical experiment A Monte Carlo approach</vt:lpstr>
      <vt:lpstr>Results</vt:lpstr>
      <vt:lpstr>Results</vt:lpstr>
      <vt:lpstr>Neutrality and chaos Results</vt:lpstr>
      <vt:lpstr>Neutrality and chaos Results</vt:lpstr>
      <vt:lpstr>Neutrality and chaos Upcoming paper</vt:lpstr>
      <vt:lpstr>Why is it interesting?   </vt:lpstr>
      <vt:lpstr>Why is it interesting? </vt:lpstr>
      <vt:lpstr>Why is it interesting? </vt:lpstr>
      <vt:lpstr>Why is it interesting? </vt:lpstr>
      <vt:lpstr>Why is it interesting? </vt:lpstr>
      <vt:lpstr>PowerPoint Presentation</vt:lpstr>
      <vt:lpstr>PowerPoint Presentation</vt:lpstr>
      <vt:lpstr>Thanks for your attention  </vt:lpstr>
    </vt:vector>
  </TitlesOfParts>
  <Company>Wageningen UR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am I?</dc:title>
  <dc:creator>Rodriguez Sanchez, Pablo</dc:creator>
  <cp:lastModifiedBy>Pablo Rodríguez</cp:lastModifiedBy>
  <cp:revision>431</cp:revision>
  <dcterms:created xsi:type="dcterms:W3CDTF">2016-01-05T13:58:22Z</dcterms:created>
  <dcterms:modified xsi:type="dcterms:W3CDTF">2018-07-22T16:53:20Z</dcterms:modified>
</cp:coreProperties>
</file>